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Breul Grotesk" panose="020B0604020202020204" charset="0"/>
      <p:regular r:id="rId14"/>
    </p:embeddedFont>
    <p:embeddedFont>
      <p:font typeface="Helios" panose="020B0604020202020204" charset="0"/>
      <p:regular r:id="rId15"/>
    </p:embeddedFont>
    <p:embeddedFont>
      <p:font typeface="Poetsen" panose="020B0604020202020204" charset="0"/>
      <p:regular r:id="rId16"/>
    </p:embeddedFont>
    <p:embeddedFont>
      <p:font typeface="TAN Nimbus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3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08166" y="1136325"/>
            <a:ext cx="5816332" cy="5032385"/>
            <a:chOff x="0" y="0"/>
            <a:chExt cx="406400" cy="3516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51624"/>
            </a:xfrm>
            <a:custGeom>
              <a:avLst/>
              <a:gdLst/>
              <a:ahLst/>
              <a:cxnLst/>
              <a:rect l="l" t="t" r="r" b="b"/>
              <a:pathLst>
                <a:path w="406400" h="351624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072637" y="-738307"/>
            <a:ext cx="5816332" cy="8724498"/>
            <a:chOff x="0" y="0"/>
            <a:chExt cx="406400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698468" y="2422885"/>
            <a:ext cx="19639533" cy="4114800"/>
            <a:chOff x="0" y="0"/>
            <a:chExt cx="3042678" cy="6374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42677" cy="637490"/>
            </a:xfrm>
            <a:custGeom>
              <a:avLst/>
              <a:gdLst/>
              <a:ahLst/>
              <a:cxnLst/>
              <a:rect l="l" t="t" r="r" b="b"/>
              <a:pathLst>
                <a:path w="3042677" h="637490">
                  <a:moveTo>
                    <a:pt x="0" y="0"/>
                  </a:moveTo>
                  <a:lnTo>
                    <a:pt x="3042677" y="0"/>
                  </a:lnTo>
                  <a:lnTo>
                    <a:pt x="3042677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3"/>
              <a:stretch>
                <a:fillRect t="-40292" b="-18844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 rot="-1404001">
            <a:off x="-770793" y="-1505958"/>
            <a:ext cx="5816332" cy="11094210"/>
            <a:chOff x="0" y="0"/>
            <a:chExt cx="406400" cy="7751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775177"/>
            </a:xfrm>
            <a:custGeom>
              <a:avLst/>
              <a:gdLst/>
              <a:ahLst/>
              <a:cxnLst/>
              <a:rect l="l" t="t" r="r" b="b"/>
              <a:pathLst>
                <a:path w="406400" h="775177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0" y="1136325"/>
            <a:ext cx="5816332" cy="9650123"/>
            <a:chOff x="0" y="0"/>
            <a:chExt cx="406400" cy="6742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06400" cy="674275"/>
            </a:xfrm>
            <a:custGeom>
              <a:avLst/>
              <a:gdLst/>
              <a:ahLst/>
              <a:cxnLst/>
              <a:rect l="l" t="t" r="r" b="b"/>
              <a:pathLst>
                <a:path w="406400" h="674275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674992" y="2612575"/>
            <a:ext cx="9895507" cy="3667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06"/>
              </a:lnSpc>
            </a:pPr>
            <a:r>
              <a:rPr lang="en-US" sz="5218">
                <a:solidFill>
                  <a:srgbClr val="1B5EA4"/>
                </a:solidFill>
                <a:latin typeface="TAN Nimbus"/>
                <a:ea typeface="TAN Nimbus"/>
                <a:cs typeface="TAN Nimbus"/>
                <a:sym typeface="TAN Nimbus"/>
              </a:rPr>
              <a:t> Development of a Smart Railway Traffic Control System for Bangladesh</a:t>
            </a:r>
          </a:p>
        </p:txBody>
      </p:sp>
      <p:sp>
        <p:nvSpPr>
          <p:cNvPr id="18" name="Freeform 18"/>
          <p:cNvSpPr/>
          <p:nvPr/>
        </p:nvSpPr>
        <p:spPr>
          <a:xfrm>
            <a:off x="14334262" y="2441524"/>
            <a:ext cx="4172813" cy="4114800"/>
          </a:xfrm>
          <a:custGeom>
            <a:avLst/>
            <a:gdLst/>
            <a:ahLst/>
            <a:cxnLst/>
            <a:rect l="l" t="t" r="r" b="b"/>
            <a:pathLst>
              <a:path w="4172813" h="4114800">
                <a:moveTo>
                  <a:pt x="0" y="0"/>
                </a:moveTo>
                <a:lnTo>
                  <a:pt x="4172813" y="0"/>
                </a:lnTo>
                <a:lnTo>
                  <a:pt x="41728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544" b="-24665"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5782413" y="6991710"/>
            <a:ext cx="4625395" cy="44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9"/>
              </a:lnSpc>
            </a:pPr>
            <a:r>
              <a:rPr lang="en-US" sz="2807" dirty="0">
                <a:solidFill>
                  <a:srgbClr val="1B5EA4"/>
                </a:solidFill>
                <a:latin typeface="Poetsen"/>
                <a:ea typeface="Poetsen"/>
                <a:cs typeface="Poetsen"/>
                <a:sym typeface="Poetsen"/>
              </a:rPr>
              <a:t>Presented By 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91878" y="6754967"/>
            <a:ext cx="4329898" cy="9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1B5EA4"/>
                </a:solidFill>
                <a:latin typeface="Poetsen"/>
                <a:ea typeface="Poetsen"/>
                <a:cs typeface="Poetsen"/>
                <a:sym typeface="Poetsen"/>
              </a:rPr>
              <a:t>Shaeer Musarrat Swapnil</a:t>
            </a:r>
          </a:p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1B5EA4"/>
                </a:solidFill>
                <a:latin typeface="Poetsen"/>
                <a:ea typeface="Poetsen"/>
                <a:cs typeface="Poetsen"/>
                <a:sym typeface="Poetsen"/>
              </a:rPr>
              <a:t>Roll: 2007116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960257" y="6744060"/>
            <a:ext cx="3056316" cy="976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1B5EA4"/>
                </a:solidFill>
                <a:latin typeface="Poetsen"/>
                <a:ea typeface="Poetsen"/>
                <a:cs typeface="Poetsen"/>
                <a:sym typeface="Poetsen"/>
              </a:rPr>
              <a:t>Asif Akbar</a:t>
            </a:r>
          </a:p>
          <a:p>
            <a:pPr algn="just">
              <a:lnSpc>
                <a:spcPts val="3929"/>
              </a:lnSpc>
            </a:pPr>
            <a:r>
              <a:rPr lang="en-US" sz="2807">
                <a:solidFill>
                  <a:srgbClr val="1B5EA4"/>
                </a:solidFill>
                <a:latin typeface="Poetsen"/>
                <a:ea typeface="Poetsen"/>
                <a:cs typeface="Poetsen"/>
                <a:sym typeface="Poetsen"/>
              </a:rPr>
              <a:t>Roll: 2007106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82413" y="8700566"/>
            <a:ext cx="4625395" cy="447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9"/>
              </a:lnSpc>
            </a:pPr>
            <a:r>
              <a:rPr lang="en-US" sz="2807">
                <a:solidFill>
                  <a:srgbClr val="1B5EA4"/>
                </a:solidFill>
                <a:latin typeface="Poetsen"/>
                <a:ea typeface="Poetsen"/>
                <a:cs typeface="Poetsen"/>
                <a:sym typeface="Poetsen"/>
              </a:rPr>
              <a:t>Supervised By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960257" y="8198142"/>
            <a:ext cx="5663242" cy="2610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72"/>
              </a:lnSpc>
            </a:pPr>
            <a:r>
              <a:rPr lang="en-US" sz="2980">
                <a:solidFill>
                  <a:srgbClr val="1B5EA4"/>
                </a:solidFill>
                <a:latin typeface="Poetsen"/>
                <a:ea typeface="Poetsen"/>
                <a:cs typeface="Poetsen"/>
                <a:sym typeface="Poetsen"/>
              </a:rPr>
              <a:t>Dr. Muhammad Sheikh Sadi</a:t>
            </a:r>
          </a:p>
          <a:p>
            <a:pPr algn="just">
              <a:lnSpc>
                <a:spcPts val="4172"/>
              </a:lnSpc>
            </a:pPr>
            <a:r>
              <a:rPr lang="en-US" sz="2980">
                <a:solidFill>
                  <a:srgbClr val="1B5EA4"/>
                </a:solidFill>
                <a:latin typeface="Poetsen"/>
                <a:ea typeface="Poetsen"/>
                <a:cs typeface="Poetsen"/>
                <a:sym typeface="Poetsen"/>
              </a:rPr>
              <a:t>Professor</a:t>
            </a:r>
          </a:p>
          <a:p>
            <a:pPr algn="just">
              <a:lnSpc>
                <a:spcPts val="4172"/>
              </a:lnSpc>
            </a:pPr>
            <a:r>
              <a:rPr lang="en-US" sz="2980">
                <a:solidFill>
                  <a:srgbClr val="1B5EA4"/>
                </a:solidFill>
                <a:latin typeface="Poetsen"/>
                <a:ea typeface="Poetsen"/>
                <a:cs typeface="Poetsen"/>
                <a:sym typeface="Poetsen"/>
              </a:rPr>
              <a:t>Department of CSE, KUET</a:t>
            </a:r>
          </a:p>
          <a:p>
            <a:pPr algn="just">
              <a:lnSpc>
                <a:spcPts val="4172"/>
              </a:lnSpc>
            </a:pPr>
            <a:endParaRPr lang="en-US" sz="2980">
              <a:solidFill>
                <a:srgbClr val="1B5EA4"/>
              </a:solidFill>
              <a:latin typeface="Poetsen"/>
              <a:ea typeface="Poetsen"/>
              <a:cs typeface="Poetsen"/>
              <a:sym typeface="Poetsen"/>
            </a:endParaRPr>
          </a:p>
          <a:p>
            <a:pPr algn="just">
              <a:lnSpc>
                <a:spcPts val="4172"/>
              </a:lnSpc>
            </a:pPr>
            <a:endParaRPr lang="en-US" sz="2980">
              <a:solidFill>
                <a:srgbClr val="1B5EA4"/>
              </a:solidFill>
              <a:latin typeface="Poetsen"/>
              <a:ea typeface="Poetsen"/>
              <a:cs typeface="Poetsen"/>
              <a:sym typeface="Poetse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991419" y="0"/>
            <a:ext cx="4296581" cy="11910401"/>
            <a:chOff x="0" y="0"/>
            <a:chExt cx="665653" cy="18452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5653" cy="1845233"/>
            </a:xfrm>
            <a:custGeom>
              <a:avLst/>
              <a:gdLst/>
              <a:ahLst/>
              <a:cxnLst/>
              <a:rect l="l" t="t" r="r" b="b"/>
              <a:pathLst>
                <a:path w="665653" h="1845233">
                  <a:moveTo>
                    <a:pt x="0" y="0"/>
                  </a:moveTo>
                  <a:lnTo>
                    <a:pt x="665653" y="0"/>
                  </a:lnTo>
                  <a:lnTo>
                    <a:pt x="665653" y="1845233"/>
                  </a:lnTo>
                  <a:lnTo>
                    <a:pt x="0" y="1845233"/>
                  </a:lnTo>
                  <a:close/>
                </a:path>
              </a:pathLst>
            </a:custGeom>
            <a:blipFill>
              <a:blip r:embed="rId3"/>
              <a:stretch>
                <a:fillRect l="-42344" r="-4234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3083235" y="5577006"/>
            <a:ext cx="5816332" cy="5032385"/>
            <a:chOff x="0" y="0"/>
            <a:chExt cx="406400" cy="3516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351624"/>
            </a:xfrm>
            <a:custGeom>
              <a:avLst/>
              <a:gdLst/>
              <a:ahLst/>
              <a:cxnLst/>
              <a:rect l="l" t="t" r="r" b="b"/>
              <a:pathLst>
                <a:path w="406400" h="351624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83235" y="-254880"/>
            <a:ext cx="5816332" cy="9650123"/>
            <a:chOff x="0" y="0"/>
            <a:chExt cx="406400" cy="6742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674275"/>
            </a:xfrm>
            <a:custGeom>
              <a:avLst/>
              <a:gdLst/>
              <a:ahLst/>
              <a:cxnLst/>
              <a:rect l="l" t="t" r="r" b="b"/>
              <a:pathLst>
                <a:path w="406400" h="674275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19220" y="511233"/>
            <a:ext cx="8058637" cy="1034934"/>
            <a:chOff x="0" y="0"/>
            <a:chExt cx="10744849" cy="1379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744849" cy="1379912"/>
            </a:xfrm>
            <a:custGeom>
              <a:avLst/>
              <a:gdLst/>
              <a:ahLst/>
              <a:cxnLst/>
              <a:rect l="l" t="t" r="r" b="b"/>
              <a:pathLst>
                <a:path w="10744849" h="1379912">
                  <a:moveTo>
                    <a:pt x="0" y="0"/>
                  </a:moveTo>
                  <a:lnTo>
                    <a:pt x="10744849" y="0"/>
                  </a:lnTo>
                  <a:lnTo>
                    <a:pt x="10744849" y="1379912"/>
                  </a:lnTo>
                  <a:lnTo>
                    <a:pt x="0" y="137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48449" b="-53104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342055" y="31120"/>
              <a:ext cx="8060738" cy="975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7"/>
                </a:lnSpc>
                <a:spcBef>
                  <a:spcPct val="0"/>
                </a:spcBef>
              </a:pPr>
              <a:r>
                <a:rPr lang="en-US" sz="4369">
                  <a:solidFill>
                    <a:srgbClr val="1B5EA4"/>
                  </a:solidFill>
                  <a:latin typeface="Poetsen"/>
                  <a:ea typeface="Poetsen"/>
                  <a:cs typeface="Poetsen"/>
                  <a:sym typeface="Poetsen"/>
                </a:rPr>
                <a:t>Further Improvement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04057" y="2403185"/>
            <a:ext cx="11363688" cy="720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6235" lvl="1" indent="-398118" algn="just">
              <a:lnSpc>
                <a:spcPts val="5163"/>
              </a:lnSpc>
              <a:buFont typeface="Arial"/>
              <a:buChar char="•"/>
            </a:pPr>
            <a:r>
              <a:rPr lang="en-US" sz="3687">
                <a:solidFill>
                  <a:srgbClr val="545454"/>
                </a:solidFill>
                <a:latin typeface="Poetsen"/>
                <a:ea typeface="Poetsen"/>
                <a:cs typeface="Poetsen"/>
                <a:sym typeface="Poetsen"/>
              </a:rPr>
              <a:t>Full Automation</a:t>
            </a:r>
          </a:p>
          <a:p>
            <a:pPr algn="just">
              <a:lnSpc>
                <a:spcPts val="4404"/>
              </a:lnSpc>
            </a:pPr>
            <a:r>
              <a:rPr lang="en-US" sz="3146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  Develop a fully automated system for train control, including signal management, point switching, and real-time monitoring.</a:t>
            </a:r>
          </a:p>
          <a:p>
            <a:pPr algn="just">
              <a:lnSpc>
                <a:spcPts val="5163"/>
              </a:lnSpc>
            </a:pPr>
            <a:endParaRPr lang="en-US" sz="3146">
              <a:solidFill>
                <a:srgbClr val="545454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796235" lvl="1" indent="-398118" algn="just">
              <a:lnSpc>
                <a:spcPts val="5163"/>
              </a:lnSpc>
              <a:buFont typeface="Arial"/>
              <a:buChar char="•"/>
            </a:pPr>
            <a:r>
              <a:rPr lang="en-US" sz="3687">
                <a:solidFill>
                  <a:srgbClr val="545454"/>
                </a:solidFill>
                <a:latin typeface="Poetsen"/>
                <a:ea typeface="Poetsen"/>
                <a:cs typeface="Poetsen"/>
                <a:sym typeface="Poetsen"/>
              </a:rPr>
              <a:t>Advanced Detection Technologies</a:t>
            </a:r>
          </a:p>
          <a:p>
            <a:pPr algn="just">
              <a:lnSpc>
                <a:spcPts val="4404"/>
              </a:lnSpc>
            </a:pPr>
            <a:r>
              <a:rPr lang="en-US" sz="3146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  Integrate axle counters, AI-driven sensors etc. for enhanced train detection and track occupancy.</a:t>
            </a:r>
          </a:p>
          <a:p>
            <a:pPr algn="just">
              <a:lnSpc>
                <a:spcPts val="5163"/>
              </a:lnSpc>
            </a:pPr>
            <a:endParaRPr lang="en-US" sz="3146">
              <a:solidFill>
                <a:srgbClr val="545454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796235" lvl="1" indent="-398118" algn="just">
              <a:lnSpc>
                <a:spcPts val="5163"/>
              </a:lnSpc>
              <a:buFont typeface="Arial"/>
              <a:buChar char="•"/>
            </a:pPr>
            <a:r>
              <a:rPr lang="en-US" sz="3687">
                <a:solidFill>
                  <a:srgbClr val="545454"/>
                </a:solidFill>
                <a:latin typeface="Poetsen"/>
                <a:ea typeface="Poetsen"/>
                <a:cs typeface="Poetsen"/>
                <a:sym typeface="Poetsen"/>
              </a:rPr>
              <a:t>Scalability to Larger Systems</a:t>
            </a:r>
          </a:p>
          <a:p>
            <a:pPr algn="just">
              <a:lnSpc>
                <a:spcPts val="4488"/>
              </a:lnSpc>
            </a:pPr>
            <a:r>
              <a:rPr lang="en-US" sz="3205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  Expand the system to accommodate multiple tracks and complex interlocking systems for larger stations and networks.</a:t>
            </a:r>
          </a:p>
          <a:p>
            <a:pPr algn="just">
              <a:lnSpc>
                <a:spcPts val="5163"/>
              </a:lnSpc>
            </a:pPr>
            <a:endParaRPr lang="en-US" sz="3205">
              <a:solidFill>
                <a:srgbClr val="545454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5458" t="-10423" r="-545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16442" y="1821325"/>
            <a:ext cx="4934014" cy="2793885"/>
          </a:xfrm>
          <a:custGeom>
            <a:avLst/>
            <a:gdLst/>
            <a:ahLst/>
            <a:cxnLst/>
            <a:rect l="l" t="t" r="r" b="b"/>
            <a:pathLst>
              <a:path w="4934014" h="2793885">
                <a:moveTo>
                  <a:pt x="0" y="0"/>
                </a:moveTo>
                <a:lnTo>
                  <a:pt x="4934014" y="0"/>
                </a:lnTo>
                <a:lnTo>
                  <a:pt x="4934014" y="2793886"/>
                </a:lnTo>
                <a:lnTo>
                  <a:pt x="0" y="27938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760141" y="1821325"/>
            <a:ext cx="4968555" cy="2793885"/>
          </a:xfrm>
          <a:custGeom>
            <a:avLst/>
            <a:gdLst/>
            <a:ahLst/>
            <a:cxnLst/>
            <a:rect l="l" t="t" r="r" b="b"/>
            <a:pathLst>
              <a:path w="4968555" h="2793885">
                <a:moveTo>
                  <a:pt x="0" y="0"/>
                </a:moveTo>
                <a:lnTo>
                  <a:pt x="4968555" y="0"/>
                </a:lnTo>
                <a:lnTo>
                  <a:pt x="4968555" y="2793886"/>
                </a:lnTo>
                <a:lnTo>
                  <a:pt x="0" y="279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604" r="-23579" b="-16542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95306" y="1821325"/>
            <a:ext cx="5457130" cy="2793885"/>
          </a:xfrm>
          <a:custGeom>
            <a:avLst/>
            <a:gdLst/>
            <a:ahLst/>
            <a:cxnLst/>
            <a:rect l="l" t="t" r="r" b="b"/>
            <a:pathLst>
              <a:path w="5457130" h="2793885">
                <a:moveTo>
                  <a:pt x="0" y="0"/>
                </a:moveTo>
                <a:lnTo>
                  <a:pt x="5457129" y="0"/>
                </a:lnTo>
                <a:lnTo>
                  <a:pt x="5457129" y="2793886"/>
                </a:lnTo>
                <a:lnTo>
                  <a:pt x="0" y="2793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681" r="-9814" b="-4918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6442" y="5478228"/>
            <a:ext cx="4934014" cy="3780072"/>
          </a:xfrm>
          <a:custGeom>
            <a:avLst/>
            <a:gdLst/>
            <a:ahLst/>
            <a:cxnLst/>
            <a:rect l="l" t="t" r="r" b="b"/>
            <a:pathLst>
              <a:path w="4934014" h="3780072">
                <a:moveTo>
                  <a:pt x="0" y="0"/>
                </a:moveTo>
                <a:lnTo>
                  <a:pt x="4934014" y="0"/>
                </a:lnTo>
                <a:lnTo>
                  <a:pt x="4934014" y="3780072"/>
                </a:lnTo>
                <a:lnTo>
                  <a:pt x="0" y="37800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770" t="-36622" r="-40704" b="-11655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760141" y="5478228"/>
            <a:ext cx="4968555" cy="3980909"/>
          </a:xfrm>
          <a:custGeom>
            <a:avLst/>
            <a:gdLst/>
            <a:ahLst/>
            <a:cxnLst/>
            <a:rect l="l" t="t" r="r" b="b"/>
            <a:pathLst>
              <a:path w="4968555" h="3980909">
                <a:moveTo>
                  <a:pt x="0" y="0"/>
                </a:moveTo>
                <a:lnTo>
                  <a:pt x="4968555" y="0"/>
                </a:lnTo>
                <a:lnTo>
                  <a:pt x="4968555" y="3980909"/>
                </a:lnTo>
                <a:lnTo>
                  <a:pt x="0" y="3980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63266" b="-314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95306" y="5478228"/>
            <a:ext cx="5457130" cy="3980909"/>
          </a:xfrm>
          <a:custGeom>
            <a:avLst/>
            <a:gdLst/>
            <a:ahLst/>
            <a:cxnLst/>
            <a:rect l="l" t="t" r="r" b="b"/>
            <a:pathLst>
              <a:path w="5457130" h="3980909">
                <a:moveTo>
                  <a:pt x="0" y="0"/>
                </a:moveTo>
                <a:lnTo>
                  <a:pt x="5457129" y="0"/>
                </a:lnTo>
                <a:lnTo>
                  <a:pt x="5457129" y="3980909"/>
                </a:lnTo>
                <a:lnTo>
                  <a:pt x="0" y="39809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1776" b="-6100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1382" y="554194"/>
            <a:ext cx="9114339" cy="85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7"/>
              </a:lnSpc>
              <a:spcBef>
                <a:spcPct val="0"/>
              </a:spcBef>
            </a:pPr>
            <a:r>
              <a:rPr lang="en-US" sz="5012">
                <a:solidFill>
                  <a:srgbClr val="0F4984"/>
                </a:solidFill>
                <a:latin typeface="Poetsen"/>
                <a:ea typeface="Poetsen"/>
                <a:cs typeface="Poetsen"/>
                <a:sym typeface="Poetsen"/>
              </a:rPr>
              <a:t>Field Visits and Observations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072637" y="-738307"/>
            <a:ext cx="5816332" cy="8724498"/>
            <a:chOff x="0" y="0"/>
            <a:chExt cx="406400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609600"/>
            </a:xfrm>
            <a:custGeom>
              <a:avLst/>
              <a:gdLst/>
              <a:ahLst/>
              <a:cxnLst/>
              <a:rect l="l" t="t" r="r" b="b"/>
              <a:pathLst>
                <a:path w="406400" h="609600">
                  <a:moveTo>
                    <a:pt x="203200" y="0"/>
                  </a:moveTo>
                  <a:lnTo>
                    <a:pt x="406400" y="0"/>
                  </a:lnTo>
                  <a:lnTo>
                    <a:pt x="2032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2032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908166" y="1136325"/>
            <a:ext cx="5816332" cy="5032385"/>
            <a:chOff x="0" y="0"/>
            <a:chExt cx="406400" cy="3516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351624"/>
            </a:xfrm>
            <a:custGeom>
              <a:avLst/>
              <a:gdLst/>
              <a:ahLst/>
              <a:cxnLst/>
              <a:rect l="l" t="t" r="r" b="b"/>
              <a:pathLst>
                <a:path w="406400" h="351624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351533" y="2053910"/>
            <a:ext cx="19639533" cy="4114800"/>
            <a:chOff x="0" y="0"/>
            <a:chExt cx="3042678" cy="6374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042677" cy="637490"/>
            </a:xfrm>
            <a:custGeom>
              <a:avLst/>
              <a:gdLst/>
              <a:ahLst/>
              <a:cxnLst/>
              <a:rect l="l" t="t" r="r" b="b"/>
              <a:pathLst>
                <a:path w="3042677" h="637490">
                  <a:moveTo>
                    <a:pt x="0" y="0"/>
                  </a:moveTo>
                  <a:lnTo>
                    <a:pt x="3042677" y="0"/>
                  </a:lnTo>
                  <a:lnTo>
                    <a:pt x="3042677" y="637490"/>
                  </a:lnTo>
                  <a:lnTo>
                    <a:pt x="0" y="6374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 rot="-1404001">
            <a:off x="-770793" y="-1505958"/>
            <a:ext cx="5816332" cy="11094210"/>
            <a:chOff x="0" y="0"/>
            <a:chExt cx="406400" cy="7751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6400" cy="775177"/>
            </a:xfrm>
            <a:custGeom>
              <a:avLst/>
              <a:gdLst/>
              <a:ahLst/>
              <a:cxnLst/>
              <a:rect l="l" t="t" r="r" b="b"/>
              <a:pathLst>
                <a:path w="406400" h="775177">
                  <a:moveTo>
                    <a:pt x="203200" y="0"/>
                  </a:moveTo>
                  <a:lnTo>
                    <a:pt x="0" y="0"/>
                  </a:lnTo>
                  <a:lnTo>
                    <a:pt x="203200" y="775177"/>
                  </a:lnTo>
                  <a:lnTo>
                    <a:pt x="406400" y="7751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203200" cy="813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926652" y="2053910"/>
            <a:ext cx="19639533" cy="4114800"/>
            <a:chOff x="0" y="0"/>
            <a:chExt cx="3042678" cy="6374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042677" cy="637490"/>
            </a:xfrm>
            <a:custGeom>
              <a:avLst/>
              <a:gdLst/>
              <a:ahLst/>
              <a:cxnLst/>
              <a:rect l="l" t="t" r="r" b="b"/>
              <a:pathLst>
                <a:path w="3042677" h="637490">
                  <a:moveTo>
                    <a:pt x="0" y="0"/>
                  </a:moveTo>
                  <a:lnTo>
                    <a:pt x="3042677" y="0"/>
                  </a:lnTo>
                  <a:lnTo>
                    <a:pt x="3042677" y="637490"/>
                  </a:lnTo>
                  <a:lnTo>
                    <a:pt x="0" y="637490"/>
                  </a:lnTo>
                  <a:close/>
                </a:path>
              </a:pathLst>
            </a:custGeom>
            <a:blipFill>
              <a:blip r:embed="rId3"/>
              <a:stretch>
                <a:fillRect t="-40292" b="-18844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0" y="1136325"/>
            <a:ext cx="5816332" cy="9650123"/>
            <a:chOff x="0" y="0"/>
            <a:chExt cx="406400" cy="6742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06400" cy="674275"/>
            </a:xfrm>
            <a:custGeom>
              <a:avLst/>
              <a:gdLst/>
              <a:ahLst/>
              <a:cxnLst/>
              <a:rect l="l" t="t" r="r" b="b"/>
              <a:pathLst>
                <a:path w="406400" h="674275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4941215" y="3471542"/>
            <a:ext cx="9895507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1B5EA4"/>
                </a:solidFill>
                <a:latin typeface="TAN Nimbus"/>
                <a:ea typeface="TAN Nimbus"/>
                <a:cs typeface="TAN Nimbus"/>
                <a:sym typeface="TAN Nimbus"/>
              </a:rPr>
              <a:t> 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7717" y="-1446114"/>
            <a:ext cx="19115717" cy="15964324"/>
          </a:xfrm>
          <a:custGeom>
            <a:avLst/>
            <a:gdLst/>
            <a:ahLst/>
            <a:cxnLst/>
            <a:rect l="l" t="t" r="r" b="b"/>
            <a:pathLst>
              <a:path w="19115717" h="15964324">
                <a:moveTo>
                  <a:pt x="0" y="0"/>
                </a:moveTo>
                <a:lnTo>
                  <a:pt x="19115717" y="0"/>
                </a:lnTo>
                <a:lnTo>
                  <a:pt x="19115717" y="15964324"/>
                </a:lnTo>
                <a:lnTo>
                  <a:pt x="0" y="1596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861" b="-3986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98CAA">
                <a:alpha val="6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64400" y="2900228"/>
            <a:ext cx="4668843" cy="6618631"/>
            <a:chOff x="0" y="0"/>
            <a:chExt cx="1265491" cy="17939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5491" cy="1793982"/>
            </a:xfrm>
            <a:custGeom>
              <a:avLst/>
              <a:gdLst/>
              <a:ahLst/>
              <a:cxnLst/>
              <a:rect l="l" t="t" r="r" b="b"/>
              <a:pathLst>
                <a:path w="1265491" h="1793982">
                  <a:moveTo>
                    <a:pt x="84569" y="0"/>
                  </a:moveTo>
                  <a:lnTo>
                    <a:pt x="1180922" y="0"/>
                  </a:lnTo>
                  <a:cubicBezTo>
                    <a:pt x="1227628" y="0"/>
                    <a:pt x="1265491" y="37863"/>
                    <a:pt x="1265491" y="84569"/>
                  </a:cubicBezTo>
                  <a:lnTo>
                    <a:pt x="1265491" y="1709413"/>
                  </a:lnTo>
                  <a:cubicBezTo>
                    <a:pt x="1265491" y="1731842"/>
                    <a:pt x="1256581" y="1753352"/>
                    <a:pt x="1240722" y="1769212"/>
                  </a:cubicBezTo>
                  <a:cubicBezTo>
                    <a:pt x="1224862" y="1785072"/>
                    <a:pt x="1203351" y="1793982"/>
                    <a:pt x="1180922" y="1793982"/>
                  </a:cubicBezTo>
                  <a:lnTo>
                    <a:pt x="84569" y="1793982"/>
                  </a:lnTo>
                  <a:cubicBezTo>
                    <a:pt x="62140" y="1793982"/>
                    <a:pt x="40629" y="1785072"/>
                    <a:pt x="24770" y="1769212"/>
                  </a:cubicBezTo>
                  <a:cubicBezTo>
                    <a:pt x="8910" y="1753352"/>
                    <a:pt x="0" y="1731842"/>
                    <a:pt x="0" y="1709413"/>
                  </a:cubicBezTo>
                  <a:lnTo>
                    <a:pt x="0" y="84569"/>
                  </a:lnTo>
                  <a:cubicBezTo>
                    <a:pt x="0" y="62140"/>
                    <a:pt x="8910" y="40629"/>
                    <a:pt x="24770" y="24770"/>
                  </a:cubicBezTo>
                  <a:cubicBezTo>
                    <a:pt x="40629" y="8910"/>
                    <a:pt x="62140" y="0"/>
                    <a:pt x="84569" y="0"/>
                  </a:cubicBezTo>
                  <a:close/>
                </a:path>
              </a:pathLst>
            </a:custGeom>
            <a:solidFill>
              <a:srgbClr val="CAE4F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65491" cy="1832082"/>
            </a:xfrm>
            <a:prstGeom prst="rect">
              <a:avLst/>
            </a:prstGeom>
          </p:spPr>
          <p:txBody>
            <a:bodyPr lIns="49361" tIns="49361" rIns="49361" bIns="4936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157783" y="2900228"/>
            <a:ext cx="4568145" cy="6618631"/>
            <a:chOff x="0" y="0"/>
            <a:chExt cx="1238197" cy="17939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8197" cy="1793982"/>
            </a:xfrm>
            <a:custGeom>
              <a:avLst/>
              <a:gdLst/>
              <a:ahLst/>
              <a:cxnLst/>
              <a:rect l="l" t="t" r="r" b="b"/>
              <a:pathLst>
                <a:path w="1238197" h="1793982">
                  <a:moveTo>
                    <a:pt x="86433" y="0"/>
                  </a:moveTo>
                  <a:lnTo>
                    <a:pt x="1151764" y="0"/>
                  </a:lnTo>
                  <a:cubicBezTo>
                    <a:pt x="1174688" y="0"/>
                    <a:pt x="1196672" y="9106"/>
                    <a:pt x="1212881" y="25316"/>
                  </a:cubicBezTo>
                  <a:cubicBezTo>
                    <a:pt x="1229091" y="41525"/>
                    <a:pt x="1238197" y="63509"/>
                    <a:pt x="1238197" y="86433"/>
                  </a:cubicBezTo>
                  <a:lnTo>
                    <a:pt x="1238197" y="1707549"/>
                  </a:lnTo>
                  <a:cubicBezTo>
                    <a:pt x="1238197" y="1730472"/>
                    <a:pt x="1229091" y="1752457"/>
                    <a:pt x="1212881" y="1768666"/>
                  </a:cubicBezTo>
                  <a:cubicBezTo>
                    <a:pt x="1196672" y="1784876"/>
                    <a:pt x="1174688" y="1793982"/>
                    <a:pt x="1151764" y="1793982"/>
                  </a:cubicBezTo>
                  <a:lnTo>
                    <a:pt x="86433" y="1793982"/>
                  </a:lnTo>
                  <a:cubicBezTo>
                    <a:pt x="63509" y="1793982"/>
                    <a:pt x="41525" y="1784876"/>
                    <a:pt x="25316" y="1768666"/>
                  </a:cubicBezTo>
                  <a:cubicBezTo>
                    <a:pt x="9106" y="1752457"/>
                    <a:pt x="0" y="1730472"/>
                    <a:pt x="0" y="1707549"/>
                  </a:cubicBezTo>
                  <a:lnTo>
                    <a:pt x="0" y="86433"/>
                  </a:lnTo>
                  <a:cubicBezTo>
                    <a:pt x="0" y="63509"/>
                    <a:pt x="9106" y="41525"/>
                    <a:pt x="25316" y="25316"/>
                  </a:cubicBezTo>
                  <a:cubicBezTo>
                    <a:pt x="41525" y="9106"/>
                    <a:pt x="63509" y="0"/>
                    <a:pt x="86433" y="0"/>
                  </a:cubicBezTo>
                  <a:close/>
                </a:path>
              </a:pathLst>
            </a:custGeom>
            <a:solidFill>
              <a:srgbClr val="CAE4F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38197" cy="1832082"/>
            </a:xfrm>
            <a:prstGeom prst="rect">
              <a:avLst/>
            </a:prstGeom>
          </p:spPr>
          <p:txBody>
            <a:bodyPr lIns="49361" tIns="49361" rIns="49361" bIns="49361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053980" y="2900228"/>
            <a:ext cx="4617790" cy="6618631"/>
            <a:chOff x="0" y="0"/>
            <a:chExt cx="1251653" cy="179398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51653" cy="1793982"/>
            </a:xfrm>
            <a:custGeom>
              <a:avLst/>
              <a:gdLst/>
              <a:ahLst/>
              <a:cxnLst/>
              <a:rect l="l" t="t" r="r" b="b"/>
              <a:pathLst>
                <a:path w="1251653" h="1793982">
                  <a:moveTo>
                    <a:pt x="85504" y="0"/>
                  </a:moveTo>
                  <a:lnTo>
                    <a:pt x="1166150" y="0"/>
                  </a:lnTo>
                  <a:cubicBezTo>
                    <a:pt x="1213372" y="0"/>
                    <a:pt x="1251653" y="38281"/>
                    <a:pt x="1251653" y="85504"/>
                  </a:cubicBezTo>
                  <a:lnTo>
                    <a:pt x="1251653" y="1708478"/>
                  </a:lnTo>
                  <a:cubicBezTo>
                    <a:pt x="1251653" y="1731155"/>
                    <a:pt x="1242645" y="1752903"/>
                    <a:pt x="1226610" y="1768938"/>
                  </a:cubicBezTo>
                  <a:cubicBezTo>
                    <a:pt x="1210575" y="1784973"/>
                    <a:pt x="1188827" y="1793982"/>
                    <a:pt x="1166150" y="1793982"/>
                  </a:cubicBezTo>
                  <a:lnTo>
                    <a:pt x="85504" y="1793982"/>
                  </a:lnTo>
                  <a:cubicBezTo>
                    <a:pt x="62827" y="1793982"/>
                    <a:pt x="41078" y="1784973"/>
                    <a:pt x="25043" y="1768938"/>
                  </a:cubicBezTo>
                  <a:cubicBezTo>
                    <a:pt x="9008" y="1752903"/>
                    <a:pt x="0" y="1731155"/>
                    <a:pt x="0" y="1708478"/>
                  </a:cubicBezTo>
                  <a:lnTo>
                    <a:pt x="0" y="85504"/>
                  </a:lnTo>
                  <a:cubicBezTo>
                    <a:pt x="0" y="62827"/>
                    <a:pt x="9008" y="41078"/>
                    <a:pt x="25043" y="25043"/>
                  </a:cubicBezTo>
                  <a:cubicBezTo>
                    <a:pt x="41078" y="9008"/>
                    <a:pt x="62827" y="0"/>
                    <a:pt x="85504" y="0"/>
                  </a:cubicBezTo>
                  <a:close/>
                </a:path>
              </a:pathLst>
            </a:custGeom>
            <a:solidFill>
              <a:srgbClr val="CAE4FC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51653" cy="1832082"/>
            </a:xfrm>
            <a:prstGeom prst="rect">
              <a:avLst/>
            </a:prstGeom>
          </p:spPr>
          <p:txBody>
            <a:bodyPr lIns="49361" tIns="49361" rIns="49361" bIns="4936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003522" y="3282349"/>
            <a:ext cx="986390" cy="1018209"/>
          </a:xfrm>
          <a:custGeom>
            <a:avLst/>
            <a:gdLst/>
            <a:ahLst/>
            <a:cxnLst/>
            <a:rect l="l" t="t" r="r" b="b"/>
            <a:pathLst>
              <a:path w="986390" h="1018209">
                <a:moveTo>
                  <a:pt x="0" y="0"/>
                </a:moveTo>
                <a:lnTo>
                  <a:pt x="986390" y="0"/>
                </a:lnTo>
                <a:lnTo>
                  <a:pt x="986390" y="1018209"/>
                </a:lnTo>
                <a:lnTo>
                  <a:pt x="0" y="10182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990381" y="3356788"/>
            <a:ext cx="1006461" cy="869331"/>
          </a:xfrm>
          <a:custGeom>
            <a:avLst/>
            <a:gdLst/>
            <a:ahLst/>
            <a:cxnLst/>
            <a:rect l="l" t="t" r="r" b="b"/>
            <a:pathLst>
              <a:path w="1006461" h="869331">
                <a:moveTo>
                  <a:pt x="0" y="0"/>
                </a:moveTo>
                <a:lnTo>
                  <a:pt x="1006461" y="0"/>
                </a:lnTo>
                <a:lnTo>
                  <a:pt x="1006461" y="869331"/>
                </a:lnTo>
                <a:lnTo>
                  <a:pt x="0" y="869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993003" y="3282349"/>
            <a:ext cx="849275" cy="943770"/>
          </a:xfrm>
          <a:custGeom>
            <a:avLst/>
            <a:gdLst/>
            <a:ahLst/>
            <a:cxnLst/>
            <a:rect l="l" t="t" r="r" b="b"/>
            <a:pathLst>
              <a:path w="849275" h="943770">
                <a:moveTo>
                  <a:pt x="0" y="0"/>
                </a:moveTo>
                <a:lnTo>
                  <a:pt x="849274" y="0"/>
                </a:lnTo>
                <a:lnTo>
                  <a:pt x="849274" y="943770"/>
                </a:lnTo>
                <a:lnTo>
                  <a:pt x="0" y="943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261295" y="4304877"/>
            <a:ext cx="4464632" cy="90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  <a:spcBef>
                <a:spcPct val="0"/>
              </a:spcBef>
            </a:pPr>
            <a:r>
              <a:rPr lang="en-US" sz="5258">
                <a:solidFill>
                  <a:srgbClr val="395D91"/>
                </a:solidFill>
                <a:latin typeface="Poetsen"/>
                <a:ea typeface="Poetsen"/>
                <a:cs typeface="Poetsen"/>
                <a:sym typeface="Poetsen"/>
              </a:rPr>
              <a:t>Challenges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442425" y="5741679"/>
            <a:ext cx="3998860" cy="3292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1"/>
              </a:lnSpc>
            </a:pPr>
            <a:r>
              <a:rPr lang="en-US" sz="3122">
                <a:solidFill>
                  <a:srgbClr val="000000"/>
                </a:solidFill>
                <a:latin typeface="Poetsen"/>
                <a:ea typeface="Poetsen"/>
                <a:cs typeface="Poetsen"/>
                <a:sym typeface="Poetsen"/>
              </a:rPr>
              <a:t>Manual operations lead to accidents. Real-time monitoring is needed.</a:t>
            </a:r>
          </a:p>
          <a:p>
            <a:pPr algn="ctr">
              <a:lnSpc>
                <a:spcPts val="4371"/>
              </a:lnSpc>
              <a:spcBef>
                <a:spcPct val="0"/>
              </a:spcBef>
            </a:pPr>
            <a:endParaRPr lang="en-US" sz="3122">
              <a:solidFill>
                <a:srgbClr val="000000"/>
              </a:solidFill>
              <a:latin typeface="Poetsen"/>
              <a:ea typeface="Poetsen"/>
              <a:cs typeface="Poetsen"/>
              <a:sym typeface="Poetsen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053980" y="4304877"/>
            <a:ext cx="4464632" cy="904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61"/>
              </a:lnSpc>
              <a:spcBef>
                <a:spcPct val="0"/>
              </a:spcBef>
            </a:pPr>
            <a:r>
              <a:rPr lang="en-US" sz="5258">
                <a:solidFill>
                  <a:srgbClr val="395D91"/>
                </a:solidFill>
                <a:latin typeface="Poetsen"/>
                <a:ea typeface="Poetsen"/>
                <a:cs typeface="Poetsen"/>
                <a:sym typeface="Poetsen"/>
              </a:rPr>
              <a:t>Goals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363445" y="5517598"/>
            <a:ext cx="3998860" cy="374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5"/>
              </a:lnSpc>
              <a:spcBef>
                <a:spcPct val="0"/>
              </a:spcBef>
            </a:pPr>
            <a:r>
              <a:rPr lang="en-US" sz="3111">
                <a:solidFill>
                  <a:srgbClr val="000000"/>
                </a:solidFill>
                <a:latin typeface="Poetsen"/>
                <a:ea typeface="Poetsen"/>
                <a:cs typeface="Poetsen"/>
                <a:sym typeface="Poetsen"/>
              </a:rPr>
              <a:t>Implement real-time track detection, automated signals, and point switching with future automation.</a:t>
            </a:r>
          </a:p>
          <a:p>
            <a:pPr algn="ctr">
              <a:lnSpc>
                <a:spcPts val="3811"/>
              </a:lnSpc>
              <a:spcBef>
                <a:spcPct val="0"/>
              </a:spcBef>
            </a:pPr>
            <a:endParaRPr lang="en-US" sz="3111">
              <a:solidFill>
                <a:srgbClr val="000000"/>
              </a:solidFill>
              <a:latin typeface="Poetsen"/>
              <a:ea typeface="Poetsen"/>
              <a:cs typeface="Poetsen"/>
              <a:sym typeface="Poetsen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261586" y="1099560"/>
            <a:ext cx="496736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oetsen"/>
                <a:ea typeface="Poetsen"/>
                <a:cs typeface="Poetsen"/>
                <a:sym typeface="Poetsen"/>
              </a:rPr>
              <a:t>Introduction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6506" y="4304877"/>
            <a:ext cx="4464632" cy="838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1"/>
              </a:lnSpc>
              <a:spcBef>
                <a:spcPct val="0"/>
              </a:spcBef>
            </a:pPr>
            <a:r>
              <a:rPr lang="en-US" sz="4858">
                <a:solidFill>
                  <a:srgbClr val="395D91"/>
                </a:solidFill>
                <a:latin typeface="Poetsen"/>
                <a:ea typeface="Poetsen"/>
                <a:cs typeface="Poetsen"/>
                <a:sym typeface="Poetsen"/>
              </a:rPr>
              <a:t>Overview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99392" y="5517598"/>
            <a:ext cx="3998860" cy="374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5"/>
              </a:lnSpc>
              <a:spcBef>
                <a:spcPct val="0"/>
              </a:spcBef>
            </a:pPr>
            <a:r>
              <a:rPr lang="en-US" sz="3111">
                <a:solidFill>
                  <a:srgbClr val="000000"/>
                </a:solidFill>
                <a:latin typeface="Poetsen"/>
                <a:ea typeface="Poetsen"/>
                <a:cs typeface="Poetsen"/>
                <a:sym typeface="Poetsen"/>
              </a:rPr>
              <a:t>Smart railway system for Bangladesh Railway using IoT to enhance safety and efficiency.</a:t>
            </a:r>
          </a:p>
          <a:p>
            <a:pPr algn="ctr">
              <a:lnSpc>
                <a:spcPts val="3811"/>
              </a:lnSpc>
              <a:spcBef>
                <a:spcPct val="0"/>
              </a:spcBef>
            </a:pPr>
            <a:endParaRPr lang="en-US" sz="3111">
              <a:solidFill>
                <a:srgbClr val="000000"/>
              </a:solidFill>
              <a:latin typeface="Poetsen"/>
              <a:ea typeface="Poetsen"/>
              <a:cs typeface="Poetsen"/>
              <a:sym typeface="Poetse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388854" y="0"/>
            <a:ext cx="4296581" cy="11910401"/>
            <a:chOff x="0" y="0"/>
            <a:chExt cx="665653" cy="18452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5653" cy="1845233"/>
            </a:xfrm>
            <a:custGeom>
              <a:avLst/>
              <a:gdLst/>
              <a:ahLst/>
              <a:cxnLst/>
              <a:rect l="l" t="t" r="r" b="b"/>
              <a:pathLst>
                <a:path w="665653" h="1845233">
                  <a:moveTo>
                    <a:pt x="0" y="0"/>
                  </a:moveTo>
                  <a:lnTo>
                    <a:pt x="665653" y="0"/>
                  </a:lnTo>
                  <a:lnTo>
                    <a:pt x="665653" y="1845233"/>
                  </a:lnTo>
                  <a:lnTo>
                    <a:pt x="0" y="1845233"/>
                  </a:lnTo>
                  <a:close/>
                </a:path>
              </a:pathLst>
            </a:custGeom>
            <a:blipFill>
              <a:blip r:embed="rId3"/>
              <a:stretch>
                <a:fillRect l="-42344" r="-4234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3083235" y="5577006"/>
            <a:ext cx="5816332" cy="5032385"/>
            <a:chOff x="0" y="0"/>
            <a:chExt cx="406400" cy="3516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351624"/>
            </a:xfrm>
            <a:custGeom>
              <a:avLst/>
              <a:gdLst/>
              <a:ahLst/>
              <a:cxnLst/>
              <a:rect l="l" t="t" r="r" b="b"/>
              <a:pathLst>
                <a:path w="406400" h="351624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83235" y="-254880"/>
            <a:ext cx="5816332" cy="9650123"/>
            <a:chOff x="0" y="0"/>
            <a:chExt cx="406400" cy="6742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674275"/>
            </a:xfrm>
            <a:custGeom>
              <a:avLst/>
              <a:gdLst/>
              <a:ahLst/>
              <a:cxnLst/>
              <a:rect l="l" t="t" r="r" b="b"/>
              <a:pathLst>
                <a:path w="406400" h="674275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77835" y="457313"/>
            <a:ext cx="8219201" cy="959004"/>
            <a:chOff x="0" y="0"/>
            <a:chExt cx="10958935" cy="12786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0958935" cy="1278672"/>
            </a:xfrm>
            <a:custGeom>
              <a:avLst/>
              <a:gdLst/>
              <a:ahLst/>
              <a:cxnLst/>
              <a:rect l="l" t="t" r="r" b="b"/>
              <a:pathLst>
                <a:path w="10958935" h="1278672">
                  <a:moveTo>
                    <a:pt x="0" y="0"/>
                  </a:moveTo>
                  <a:lnTo>
                    <a:pt x="10958935" y="0"/>
                  </a:lnTo>
                  <a:lnTo>
                    <a:pt x="10958935" y="1278672"/>
                  </a:lnTo>
                  <a:lnTo>
                    <a:pt x="0" y="12786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68429" b="-63484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368795" y="40899"/>
              <a:ext cx="8221345" cy="892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68"/>
                </a:lnSpc>
                <a:spcBef>
                  <a:spcPct val="0"/>
                </a:spcBef>
              </a:pPr>
              <a:r>
                <a:rPr lang="en-US" sz="4048">
                  <a:solidFill>
                    <a:srgbClr val="1B5EA4"/>
                  </a:solidFill>
                  <a:latin typeface="Poetsen"/>
                  <a:ea typeface="Poetsen"/>
                  <a:cs typeface="Poetsen"/>
                  <a:sym typeface="Poetsen"/>
                </a:rPr>
                <a:t>Problem Statement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59027" y="2746785"/>
            <a:ext cx="10482236" cy="7114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81615" lvl="1" indent="-440808" algn="just">
              <a:lnSpc>
                <a:spcPts val="5716"/>
              </a:lnSpc>
              <a:buFont typeface="Arial"/>
              <a:buChar char="•"/>
            </a:pPr>
            <a:r>
              <a:rPr lang="en-US" sz="4083">
                <a:solidFill>
                  <a:srgbClr val="545454"/>
                </a:solidFill>
                <a:latin typeface="Poetsen"/>
                <a:ea typeface="Poetsen"/>
                <a:cs typeface="Poetsen"/>
                <a:sym typeface="Poetsen"/>
              </a:rPr>
              <a:t>Current System:</a:t>
            </a:r>
          </a:p>
          <a:p>
            <a:pPr algn="l">
              <a:lnSpc>
                <a:spcPts val="4876"/>
              </a:lnSpc>
            </a:pPr>
            <a:r>
              <a:rPr lang="en-US" sz="3483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Manual control, lack of real-time tracking, and              high accident risks.</a:t>
            </a:r>
          </a:p>
          <a:p>
            <a:pPr algn="just">
              <a:lnSpc>
                <a:spcPts val="4876"/>
              </a:lnSpc>
            </a:pPr>
            <a:endParaRPr lang="en-US" sz="3483">
              <a:solidFill>
                <a:srgbClr val="545454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81615" lvl="1" indent="-440808" algn="just">
              <a:lnSpc>
                <a:spcPts val="5716"/>
              </a:lnSpc>
              <a:buFont typeface="Arial"/>
              <a:buChar char="•"/>
            </a:pPr>
            <a:r>
              <a:rPr lang="en-US" sz="4083">
                <a:solidFill>
                  <a:srgbClr val="545454"/>
                </a:solidFill>
                <a:latin typeface="Poetsen"/>
                <a:ea typeface="Poetsen"/>
                <a:cs typeface="Poetsen"/>
                <a:sym typeface="Poetsen"/>
              </a:rPr>
              <a:t>Automation Need:</a:t>
            </a:r>
          </a:p>
          <a:p>
            <a:pPr algn="just">
              <a:lnSpc>
                <a:spcPts val="4876"/>
              </a:lnSpc>
            </a:pPr>
            <a:r>
              <a:rPr lang="en-US" sz="3483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Automating train detection and signaling for safer, faster operations.</a:t>
            </a:r>
          </a:p>
          <a:p>
            <a:pPr algn="just">
              <a:lnSpc>
                <a:spcPts val="4876"/>
              </a:lnSpc>
            </a:pPr>
            <a:endParaRPr lang="en-US" sz="3483">
              <a:solidFill>
                <a:srgbClr val="545454"/>
              </a:solidFill>
              <a:latin typeface="Helios"/>
              <a:ea typeface="Helios"/>
              <a:cs typeface="Helios"/>
              <a:sym typeface="Helios"/>
            </a:endParaRPr>
          </a:p>
          <a:p>
            <a:pPr marL="881615" lvl="1" indent="-440808" algn="just">
              <a:lnSpc>
                <a:spcPts val="5716"/>
              </a:lnSpc>
              <a:buFont typeface="Arial"/>
              <a:buChar char="•"/>
            </a:pPr>
            <a:r>
              <a:rPr lang="en-US" sz="4083">
                <a:solidFill>
                  <a:srgbClr val="545454"/>
                </a:solidFill>
                <a:latin typeface="Poetsen"/>
                <a:ea typeface="Poetsen"/>
                <a:cs typeface="Poetsen"/>
                <a:sym typeface="Poetsen"/>
              </a:rPr>
              <a:t>Track Awareness:</a:t>
            </a:r>
          </a:p>
          <a:p>
            <a:pPr algn="just">
              <a:lnSpc>
                <a:spcPts val="4876"/>
              </a:lnSpc>
            </a:pPr>
            <a:r>
              <a:rPr lang="en-US" sz="3483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Real-time track occupancy knowledge to prevent conflicts and accidents.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27717" y="-1446114"/>
            <a:ext cx="19115717" cy="15964324"/>
          </a:xfrm>
          <a:custGeom>
            <a:avLst/>
            <a:gdLst/>
            <a:ahLst/>
            <a:cxnLst/>
            <a:rect l="l" t="t" r="r" b="b"/>
            <a:pathLst>
              <a:path w="19115717" h="15964324">
                <a:moveTo>
                  <a:pt x="0" y="0"/>
                </a:moveTo>
                <a:lnTo>
                  <a:pt x="19115717" y="0"/>
                </a:lnTo>
                <a:lnTo>
                  <a:pt x="19115717" y="15964324"/>
                </a:lnTo>
                <a:lnTo>
                  <a:pt x="0" y="15964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9861" b="-3986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98CAA">
                <a:alpha val="6392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57783" y="2900228"/>
            <a:ext cx="4568145" cy="6618631"/>
            <a:chOff x="0" y="0"/>
            <a:chExt cx="1238197" cy="179398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38197" cy="1793982"/>
            </a:xfrm>
            <a:custGeom>
              <a:avLst/>
              <a:gdLst/>
              <a:ahLst/>
              <a:cxnLst/>
              <a:rect l="l" t="t" r="r" b="b"/>
              <a:pathLst>
                <a:path w="1238197" h="1793982">
                  <a:moveTo>
                    <a:pt x="86433" y="0"/>
                  </a:moveTo>
                  <a:lnTo>
                    <a:pt x="1151764" y="0"/>
                  </a:lnTo>
                  <a:cubicBezTo>
                    <a:pt x="1174688" y="0"/>
                    <a:pt x="1196672" y="9106"/>
                    <a:pt x="1212881" y="25316"/>
                  </a:cubicBezTo>
                  <a:cubicBezTo>
                    <a:pt x="1229091" y="41525"/>
                    <a:pt x="1238197" y="63509"/>
                    <a:pt x="1238197" y="86433"/>
                  </a:cubicBezTo>
                  <a:lnTo>
                    <a:pt x="1238197" y="1707549"/>
                  </a:lnTo>
                  <a:cubicBezTo>
                    <a:pt x="1238197" y="1730472"/>
                    <a:pt x="1229091" y="1752457"/>
                    <a:pt x="1212881" y="1768666"/>
                  </a:cubicBezTo>
                  <a:cubicBezTo>
                    <a:pt x="1196672" y="1784876"/>
                    <a:pt x="1174688" y="1793982"/>
                    <a:pt x="1151764" y="1793982"/>
                  </a:cubicBezTo>
                  <a:lnTo>
                    <a:pt x="86433" y="1793982"/>
                  </a:lnTo>
                  <a:cubicBezTo>
                    <a:pt x="63509" y="1793982"/>
                    <a:pt x="41525" y="1784876"/>
                    <a:pt x="25316" y="1768666"/>
                  </a:cubicBezTo>
                  <a:cubicBezTo>
                    <a:pt x="9106" y="1752457"/>
                    <a:pt x="0" y="1730472"/>
                    <a:pt x="0" y="1707549"/>
                  </a:cubicBezTo>
                  <a:lnTo>
                    <a:pt x="0" y="86433"/>
                  </a:lnTo>
                  <a:cubicBezTo>
                    <a:pt x="0" y="63509"/>
                    <a:pt x="9106" y="41525"/>
                    <a:pt x="25316" y="25316"/>
                  </a:cubicBezTo>
                  <a:cubicBezTo>
                    <a:pt x="41525" y="9106"/>
                    <a:pt x="63509" y="0"/>
                    <a:pt x="86433" y="0"/>
                  </a:cubicBezTo>
                  <a:close/>
                </a:path>
              </a:pathLst>
            </a:custGeom>
            <a:solidFill>
              <a:srgbClr val="CAE4F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38197" cy="1832082"/>
            </a:xfrm>
            <a:prstGeom prst="rect">
              <a:avLst/>
            </a:prstGeom>
          </p:spPr>
          <p:txBody>
            <a:bodyPr lIns="49361" tIns="49361" rIns="49361" bIns="49361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053980" y="2900228"/>
            <a:ext cx="4617790" cy="6618631"/>
            <a:chOff x="0" y="0"/>
            <a:chExt cx="1251653" cy="17939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51653" cy="1793982"/>
            </a:xfrm>
            <a:custGeom>
              <a:avLst/>
              <a:gdLst/>
              <a:ahLst/>
              <a:cxnLst/>
              <a:rect l="l" t="t" r="r" b="b"/>
              <a:pathLst>
                <a:path w="1251653" h="1793982">
                  <a:moveTo>
                    <a:pt x="85504" y="0"/>
                  </a:moveTo>
                  <a:lnTo>
                    <a:pt x="1166150" y="0"/>
                  </a:lnTo>
                  <a:cubicBezTo>
                    <a:pt x="1213372" y="0"/>
                    <a:pt x="1251653" y="38281"/>
                    <a:pt x="1251653" y="85504"/>
                  </a:cubicBezTo>
                  <a:lnTo>
                    <a:pt x="1251653" y="1708478"/>
                  </a:lnTo>
                  <a:cubicBezTo>
                    <a:pt x="1251653" y="1731155"/>
                    <a:pt x="1242645" y="1752903"/>
                    <a:pt x="1226610" y="1768938"/>
                  </a:cubicBezTo>
                  <a:cubicBezTo>
                    <a:pt x="1210575" y="1784973"/>
                    <a:pt x="1188827" y="1793982"/>
                    <a:pt x="1166150" y="1793982"/>
                  </a:cubicBezTo>
                  <a:lnTo>
                    <a:pt x="85504" y="1793982"/>
                  </a:lnTo>
                  <a:cubicBezTo>
                    <a:pt x="62827" y="1793982"/>
                    <a:pt x="41078" y="1784973"/>
                    <a:pt x="25043" y="1768938"/>
                  </a:cubicBezTo>
                  <a:cubicBezTo>
                    <a:pt x="9008" y="1752903"/>
                    <a:pt x="0" y="1731155"/>
                    <a:pt x="0" y="1708478"/>
                  </a:cubicBezTo>
                  <a:lnTo>
                    <a:pt x="0" y="85504"/>
                  </a:lnTo>
                  <a:cubicBezTo>
                    <a:pt x="0" y="62827"/>
                    <a:pt x="9008" y="41078"/>
                    <a:pt x="25043" y="25043"/>
                  </a:cubicBezTo>
                  <a:cubicBezTo>
                    <a:pt x="41078" y="9008"/>
                    <a:pt x="62827" y="0"/>
                    <a:pt x="85504" y="0"/>
                  </a:cubicBezTo>
                  <a:close/>
                </a:path>
              </a:pathLst>
            </a:custGeom>
            <a:solidFill>
              <a:srgbClr val="CAE4F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51653" cy="1832082"/>
            </a:xfrm>
            <a:prstGeom prst="rect">
              <a:avLst/>
            </a:prstGeom>
          </p:spPr>
          <p:txBody>
            <a:bodyPr lIns="49361" tIns="49361" rIns="49361" bIns="4936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076525" y="3159903"/>
            <a:ext cx="703161" cy="1043653"/>
          </a:xfrm>
          <a:custGeom>
            <a:avLst/>
            <a:gdLst/>
            <a:ahLst/>
            <a:cxnLst/>
            <a:rect l="l" t="t" r="r" b="b"/>
            <a:pathLst>
              <a:path w="703161" h="1043653">
                <a:moveTo>
                  <a:pt x="0" y="0"/>
                </a:moveTo>
                <a:lnTo>
                  <a:pt x="703161" y="0"/>
                </a:lnTo>
                <a:lnTo>
                  <a:pt x="703161" y="1043653"/>
                </a:lnTo>
                <a:lnTo>
                  <a:pt x="0" y="1043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869178" y="3200718"/>
            <a:ext cx="873722" cy="1002838"/>
          </a:xfrm>
          <a:custGeom>
            <a:avLst/>
            <a:gdLst/>
            <a:ahLst/>
            <a:cxnLst/>
            <a:rect l="l" t="t" r="r" b="b"/>
            <a:pathLst>
              <a:path w="873722" h="1002838">
                <a:moveTo>
                  <a:pt x="0" y="0"/>
                </a:moveTo>
                <a:lnTo>
                  <a:pt x="873722" y="0"/>
                </a:lnTo>
                <a:lnTo>
                  <a:pt x="873722" y="1002838"/>
                </a:lnTo>
                <a:lnTo>
                  <a:pt x="0" y="10028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7580222" y="4212780"/>
            <a:ext cx="4012108" cy="71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9"/>
              </a:lnSpc>
              <a:spcBef>
                <a:spcPct val="0"/>
              </a:spcBef>
            </a:pPr>
            <a:r>
              <a:rPr lang="en-US" sz="4214">
                <a:solidFill>
                  <a:srgbClr val="395D91"/>
                </a:solidFill>
                <a:latin typeface="Poetsen"/>
                <a:ea typeface="Poetsen"/>
                <a:cs typeface="Poetsen"/>
                <a:sym typeface="Poetsen"/>
              </a:rPr>
              <a:t>Signal Control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80222" y="5298668"/>
            <a:ext cx="3826778" cy="4220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3"/>
              </a:lnSpc>
            </a:pPr>
            <a:r>
              <a:rPr lang="en-US" sz="2988">
                <a:solidFill>
                  <a:srgbClr val="000000"/>
                </a:solidFill>
                <a:latin typeface="Poetsen"/>
                <a:ea typeface="Poetsen"/>
                <a:cs typeface="Poetsen"/>
                <a:sym typeface="Poetsen"/>
              </a:rPr>
              <a:t>LED signals represent Outer, Home, Starter, and Advanced Starter signals, controlled automatically or manually.</a:t>
            </a:r>
          </a:p>
          <a:p>
            <a:pPr algn="ctr">
              <a:lnSpc>
                <a:spcPts val="4183"/>
              </a:lnSpc>
              <a:spcBef>
                <a:spcPct val="0"/>
              </a:spcBef>
            </a:pPr>
            <a:endParaRPr lang="en-US" sz="2988">
              <a:solidFill>
                <a:srgbClr val="000000"/>
              </a:solidFill>
              <a:latin typeface="Poetsen"/>
              <a:ea typeface="Poetsen"/>
              <a:cs typeface="Poetsen"/>
              <a:sym typeface="Poetsen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373753" y="4228001"/>
            <a:ext cx="4083802" cy="70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114">
                <a:solidFill>
                  <a:srgbClr val="395D91"/>
                </a:solidFill>
                <a:latin typeface="Poetsen"/>
                <a:ea typeface="Poetsen"/>
                <a:cs typeface="Poetsen"/>
                <a:sym typeface="Poetsen"/>
              </a:rPr>
              <a:t>Point Switching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63445" y="5517598"/>
            <a:ext cx="3998860" cy="3194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5"/>
              </a:lnSpc>
              <a:spcBef>
                <a:spcPct val="0"/>
              </a:spcBef>
            </a:pPr>
            <a:r>
              <a:rPr lang="en-US" sz="3111">
                <a:solidFill>
                  <a:srgbClr val="000000"/>
                </a:solidFill>
                <a:latin typeface="Poetsen"/>
                <a:ea typeface="Poetsen"/>
                <a:cs typeface="Poetsen"/>
                <a:sym typeface="Poetsen"/>
              </a:rPr>
              <a:t>Servo motors simulate point machines for switching between main and loop lines.</a:t>
            </a:r>
          </a:p>
          <a:p>
            <a:pPr algn="ctr">
              <a:lnSpc>
                <a:spcPts val="3811"/>
              </a:lnSpc>
              <a:spcBef>
                <a:spcPct val="0"/>
              </a:spcBef>
            </a:pPr>
            <a:endParaRPr lang="en-US" sz="3111">
              <a:solidFill>
                <a:srgbClr val="000000"/>
              </a:solidFill>
              <a:latin typeface="Poetsen"/>
              <a:ea typeface="Poetsen"/>
              <a:cs typeface="Poetsen"/>
              <a:sym typeface="Poetse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28700" y="895350"/>
            <a:ext cx="5911067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Poetsen"/>
                <a:ea typeface="Poetsen"/>
                <a:cs typeface="Poetsen"/>
                <a:sym typeface="Poetsen"/>
              </a:rPr>
              <a:t>Key Features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264400" y="2900228"/>
            <a:ext cx="4668843" cy="6618631"/>
            <a:chOff x="0" y="0"/>
            <a:chExt cx="1265491" cy="179398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65491" cy="1793982"/>
            </a:xfrm>
            <a:custGeom>
              <a:avLst/>
              <a:gdLst/>
              <a:ahLst/>
              <a:cxnLst/>
              <a:rect l="l" t="t" r="r" b="b"/>
              <a:pathLst>
                <a:path w="1265491" h="1793982">
                  <a:moveTo>
                    <a:pt x="84569" y="0"/>
                  </a:moveTo>
                  <a:lnTo>
                    <a:pt x="1180922" y="0"/>
                  </a:lnTo>
                  <a:cubicBezTo>
                    <a:pt x="1227628" y="0"/>
                    <a:pt x="1265491" y="37863"/>
                    <a:pt x="1265491" y="84569"/>
                  </a:cubicBezTo>
                  <a:lnTo>
                    <a:pt x="1265491" y="1709413"/>
                  </a:lnTo>
                  <a:cubicBezTo>
                    <a:pt x="1265491" y="1731842"/>
                    <a:pt x="1256581" y="1753352"/>
                    <a:pt x="1240722" y="1769212"/>
                  </a:cubicBezTo>
                  <a:cubicBezTo>
                    <a:pt x="1224862" y="1785072"/>
                    <a:pt x="1203351" y="1793982"/>
                    <a:pt x="1180922" y="1793982"/>
                  </a:cubicBezTo>
                  <a:lnTo>
                    <a:pt x="84569" y="1793982"/>
                  </a:lnTo>
                  <a:cubicBezTo>
                    <a:pt x="62140" y="1793982"/>
                    <a:pt x="40629" y="1785072"/>
                    <a:pt x="24770" y="1769212"/>
                  </a:cubicBezTo>
                  <a:cubicBezTo>
                    <a:pt x="8910" y="1753352"/>
                    <a:pt x="0" y="1731842"/>
                    <a:pt x="0" y="1709413"/>
                  </a:cubicBezTo>
                  <a:lnTo>
                    <a:pt x="0" y="84569"/>
                  </a:lnTo>
                  <a:cubicBezTo>
                    <a:pt x="0" y="62140"/>
                    <a:pt x="8910" y="40629"/>
                    <a:pt x="24770" y="24770"/>
                  </a:cubicBezTo>
                  <a:cubicBezTo>
                    <a:pt x="40629" y="8910"/>
                    <a:pt x="62140" y="0"/>
                    <a:pt x="84569" y="0"/>
                  </a:cubicBezTo>
                  <a:close/>
                </a:path>
              </a:pathLst>
            </a:custGeom>
            <a:solidFill>
              <a:srgbClr val="CAE4F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65491" cy="1832082"/>
            </a:xfrm>
            <a:prstGeom prst="rect">
              <a:avLst/>
            </a:prstGeom>
          </p:spPr>
          <p:txBody>
            <a:bodyPr lIns="49361" tIns="49361" rIns="49361" bIns="4936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3076722" y="3282349"/>
            <a:ext cx="886662" cy="921207"/>
          </a:xfrm>
          <a:custGeom>
            <a:avLst/>
            <a:gdLst/>
            <a:ahLst/>
            <a:cxnLst/>
            <a:rect l="l" t="t" r="r" b="b"/>
            <a:pathLst>
              <a:path w="886662" h="921207">
                <a:moveTo>
                  <a:pt x="0" y="0"/>
                </a:moveTo>
                <a:lnTo>
                  <a:pt x="886661" y="0"/>
                </a:lnTo>
                <a:lnTo>
                  <a:pt x="886661" y="921207"/>
                </a:lnTo>
                <a:lnTo>
                  <a:pt x="0" y="9212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31534" y="4199462"/>
            <a:ext cx="4534576" cy="73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1"/>
              </a:lnSpc>
              <a:spcBef>
                <a:spcPct val="0"/>
              </a:spcBef>
            </a:pPr>
            <a:r>
              <a:rPr lang="en-US" sz="4236">
                <a:solidFill>
                  <a:srgbClr val="395D91"/>
                </a:solidFill>
                <a:latin typeface="Poetsen"/>
                <a:ea typeface="Poetsen"/>
                <a:cs typeface="Poetsen"/>
                <a:sym typeface="Poetsen"/>
              </a:rPr>
              <a:t>Track Detection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0622" y="5517598"/>
            <a:ext cx="3998860" cy="264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5"/>
              </a:lnSpc>
              <a:spcBef>
                <a:spcPct val="0"/>
              </a:spcBef>
            </a:pPr>
            <a:r>
              <a:rPr lang="en-US" sz="3111">
                <a:solidFill>
                  <a:srgbClr val="000000"/>
                </a:solidFill>
                <a:latin typeface="Poetsen"/>
                <a:ea typeface="Poetsen"/>
                <a:cs typeface="Poetsen"/>
                <a:sym typeface="Poetsen"/>
              </a:rPr>
              <a:t>DC-based track circuits detect train presence in real-time.</a:t>
            </a:r>
          </a:p>
          <a:p>
            <a:pPr algn="ctr">
              <a:lnSpc>
                <a:spcPts val="3811"/>
              </a:lnSpc>
              <a:spcBef>
                <a:spcPct val="0"/>
              </a:spcBef>
            </a:pPr>
            <a:endParaRPr lang="en-US" sz="3111">
              <a:solidFill>
                <a:srgbClr val="000000"/>
              </a:solidFill>
              <a:latin typeface="Poetsen"/>
              <a:ea typeface="Poetsen"/>
              <a:cs typeface="Poetsen"/>
              <a:sym typeface="Poetse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083235" y="5577006"/>
            <a:ext cx="5816332" cy="5032385"/>
            <a:chOff x="0" y="0"/>
            <a:chExt cx="406400" cy="3516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51624"/>
            </a:xfrm>
            <a:custGeom>
              <a:avLst/>
              <a:gdLst/>
              <a:ahLst/>
              <a:cxnLst/>
              <a:rect l="l" t="t" r="r" b="b"/>
              <a:pathLst>
                <a:path w="406400" h="351624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083235" y="-254880"/>
            <a:ext cx="5816332" cy="9650123"/>
            <a:chOff x="0" y="0"/>
            <a:chExt cx="406400" cy="6742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674275"/>
            </a:xfrm>
            <a:custGeom>
              <a:avLst/>
              <a:gdLst/>
              <a:ahLst/>
              <a:cxnLst/>
              <a:rect l="l" t="t" r="r" b="b"/>
              <a:pathLst>
                <a:path w="406400" h="674275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3098" y="488167"/>
            <a:ext cx="9265340" cy="1081066"/>
            <a:chOff x="0" y="0"/>
            <a:chExt cx="12353787" cy="14414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53787" cy="1441422"/>
            </a:xfrm>
            <a:custGeom>
              <a:avLst/>
              <a:gdLst/>
              <a:ahLst/>
              <a:cxnLst/>
              <a:rect l="l" t="t" r="r" b="b"/>
              <a:pathLst>
                <a:path w="12353787" h="1441422">
                  <a:moveTo>
                    <a:pt x="0" y="0"/>
                  </a:moveTo>
                  <a:lnTo>
                    <a:pt x="12353787" y="0"/>
                  </a:lnTo>
                  <a:lnTo>
                    <a:pt x="12353787" y="1441422"/>
                  </a:lnTo>
                  <a:lnTo>
                    <a:pt x="0" y="144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t="-168429" b="-63484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543015" y="46278"/>
              <a:ext cx="9267756" cy="1005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89"/>
                </a:lnSpc>
                <a:spcBef>
                  <a:spcPct val="0"/>
                </a:spcBef>
              </a:pPr>
              <a:r>
                <a:rPr lang="en-US" sz="4564">
                  <a:solidFill>
                    <a:srgbClr val="1B5EA4"/>
                  </a:solidFill>
                  <a:latin typeface="Poetsen"/>
                  <a:ea typeface="Poetsen"/>
                  <a:cs typeface="Poetsen"/>
                  <a:sym typeface="Poetsen"/>
                </a:rPr>
                <a:t>Hardware Components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592525" y="2088374"/>
            <a:ext cx="4332864" cy="2892187"/>
          </a:xfrm>
          <a:custGeom>
            <a:avLst/>
            <a:gdLst/>
            <a:ahLst/>
            <a:cxnLst/>
            <a:rect l="l" t="t" r="r" b="b"/>
            <a:pathLst>
              <a:path w="4332864" h="2892187">
                <a:moveTo>
                  <a:pt x="0" y="0"/>
                </a:moveTo>
                <a:lnTo>
                  <a:pt x="4332864" y="0"/>
                </a:lnTo>
                <a:lnTo>
                  <a:pt x="4332864" y="2892186"/>
                </a:lnTo>
                <a:lnTo>
                  <a:pt x="0" y="2892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144589" y="2088374"/>
            <a:ext cx="3853849" cy="2861483"/>
          </a:xfrm>
          <a:custGeom>
            <a:avLst/>
            <a:gdLst/>
            <a:ahLst/>
            <a:cxnLst/>
            <a:rect l="l" t="t" r="r" b="b"/>
            <a:pathLst>
              <a:path w="3853849" h="2861483">
                <a:moveTo>
                  <a:pt x="0" y="0"/>
                </a:moveTo>
                <a:lnTo>
                  <a:pt x="3853849" y="0"/>
                </a:lnTo>
                <a:lnTo>
                  <a:pt x="3853849" y="2861482"/>
                </a:lnTo>
                <a:lnTo>
                  <a:pt x="0" y="2861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218270" y="2057670"/>
            <a:ext cx="3649272" cy="2892187"/>
          </a:xfrm>
          <a:custGeom>
            <a:avLst/>
            <a:gdLst/>
            <a:ahLst/>
            <a:cxnLst/>
            <a:rect l="l" t="t" r="r" b="b"/>
            <a:pathLst>
              <a:path w="3649272" h="2892187">
                <a:moveTo>
                  <a:pt x="0" y="0"/>
                </a:moveTo>
                <a:lnTo>
                  <a:pt x="3649272" y="0"/>
                </a:lnTo>
                <a:lnTo>
                  <a:pt x="3649272" y="2892186"/>
                </a:lnTo>
                <a:lnTo>
                  <a:pt x="0" y="28921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9384" b="-9537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4411818" y="5947124"/>
            <a:ext cx="3247810" cy="3793063"/>
          </a:xfrm>
          <a:custGeom>
            <a:avLst/>
            <a:gdLst/>
            <a:ahLst/>
            <a:cxnLst/>
            <a:rect l="l" t="t" r="r" b="b"/>
            <a:pathLst>
              <a:path w="3247810" h="3793063">
                <a:moveTo>
                  <a:pt x="0" y="0"/>
                </a:moveTo>
                <a:lnTo>
                  <a:pt x="3247811" y="0"/>
                </a:lnTo>
                <a:lnTo>
                  <a:pt x="3247811" y="3793063"/>
                </a:lnTo>
                <a:lnTo>
                  <a:pt x="0" y="3793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595524" y="5846665"/>
            <a:ext cx="6805828" cy="3893522"/>
          </a:xfrm>
          <a:custGeom>
            <a:avLst/>
            <a:gdLst/>
            <a:ahLst/>
            <a:cxnLst/>
            <a:rect l="l" t="t" r="r" b="b"/>
            <a:pathLst>
              <a:path w="6805828" h="3893522">
                <a:moveTo>
                  <a:pt x="0" y="0"/>
                </a:moveTo>
                <a:lnTo>
                  <a:pt x="6805827" y="0"/>
                </a:lnTo>
                <a:lnTo>
                  <a:pt x="6805827" y="3893522"/>
                </a:lnTo>
                <a:lnTo>
                  <a:pt x="0" y="38935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761" b="-761"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259027" y="2746785"/>
            <a:ext cx="10482236" cy="70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16"/>
              </a:lnSpc>
            </a:pPr>
            <a:endParaRPr/>
          </a:p>
        </p:txBody>
      </p:sp>
      <p:sp>
        <p:nvSpPr>
          <p:cNvPr id="18" name="TextBox 18"/>
          <p:cNvSpPr txBox="1"/>
          <p:nvPr/>
        </p:nvSpPr>
        <p:spPr>
          <a:xfrm>
            <a:off x="2259027" y="4989043"/>
            <a:ext cx="4874549" cy="52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5"/>
              </a:lnSpc>
              <a:spcBef>
                <a:spcPct val="0"/>
              </a:spcBef>
            </a:pPr>
            <a:r>
              <a:rPr lang="en-US" sz="3060">
                <a:solidFill>
                  <a:srgbClr val="000000"/>
                </a:solidFill>
                <a:latin typeface="Breul Grotesk"/>
                <a:ea typeface="Breul Grotesk"/>
                <a:cs typeface="Breul Grotesk"/>
                <a:sym typeface="Breul Grotesk"/>
              </a:rPr>
              <a:t>ESP 32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34239" y="4989043"/>
            <a:ext cx="4874549" cy="52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5"/>
              </a:lnSpc>
              <a:spcBef>
                <a:spcPct val="0"/>
              </a:spcBef>
            </a:pPr>
            <a:r>
              <a:rPr lang="en-US" sz="3060">
                <a:solidFill>
                  <a:srgbClr val="000000"/>
                </a:solidFill>
                <a:latin typeface="Breul Grotesk"/>
                <a:ea typeface="Breul Grotesk"/>
                <a:cs typeface="Breul Grotesk"/>
                <a:sym typeface="Breul Grotesk"/>
              </a:rPr>
              <a:t>Servo Motor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741263" y="4923410"/>
            <a:ext cx="4874549" cy="52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5"/>
              </a:lnSpc>
              <a:spcBef>
                <a:spcPct val="0"/>
              </a:spcBef>
            </a:pPr>
            <a:r>
              <a:rPr lang="en-US" sz="3060">
                <a:solidFill>
                  <a:srgbClr val="000000"/>
                </a:solidFill>
                <a:latin typeface="Breul Grotesk"/>
                <a:ea typeface="Breul Grotesk"/>
                <a:cs typeface="Breul Grotesk"/>
                <a:sym typeface="Breul Grotesk"/>
              </a:rPr>
              <a:t>Arduino Uno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98449" y="9683037"/>
            <a:ext cx="4874549" cy="52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5"/>
              </a:lnSpc>
              <a:spcBef>
                <a:spcPct val="0"/>
              </a:spcBef>
            </a:pPr>
            <a:r>
              <a:rPr lang="en-US" sz="3060">
                <a:solidFill>
                  <a:srgbClr val="000000"/>
                </a:solidFill>
                <a:latin typeface="Breul Grotesk"/>
                <a:ea typeface="Breul Grotesk"/>
                <a:cs typeface="Breul Grotesk"/>
                <a:sym typeface="Breul Grotesk"/>
              </a:rPr>
              <a:t>LED Signals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561163" y="9683037"/>
            <a:ext cx="4874549" cy="52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5"/>
              </a:lnSpc>
              <a:spcBef>
                <a:spcPct val="0"/>
              </a:spcBef>
            </a:pPr>
            <a:r>
              <a:rPr lang="en-US" sz="3060">
                <a:solidFill>
                  <a:srgbClr val="000000"/>
                </a:solidFill>
                <a:latin typeface="Breul Grotesk"/>
                <a:ea typeface="Breul Grotesk"/>
                <a:cs typeface="Breul Grotesk"/>
                <a:sym typeface="Breul Grotesk"/>
              </a:rPr>
              <a:t>DC-based Track Circuit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B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84161"/>
            <a:ext cx="18288000" cy="10455323"/>
          </a:xfrm>
          <a:custGeom>
            <a:avLst/>
            <a:gdLst/>
            <a:ahLst/>
            <a:cxnLst/>
            <a:rect l="l" t="t" r="r" b="b"/>
            <a:pathLst>
              <a:path w="18288000" h="10455323">
                <a:moveTo>
                  <a:pt x="0" y="0"/>
                </a:moveTo>
                <a:lnTo>
                  <a:pt x="18288000" y="0"/>
                </a:lnTo>
                <a:lnTo>
                  <a:pt x="18288000" y="10455322"/>
                </a:lnTo>
                <a:lnTo>
                  <a:pt x="0" y="104553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l="-607" t="-37121" b="-36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48473" y="2639669"/>
            <a:ext cx="6811393" cy="7077171"/>
            <a:chOff x="0" y="0"/>
            <a:chExt cx="1846230" cy="19182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46230" cy="1918269"/>
            </a:xfrm>
            <a:custGeom>
              <a:avLst/>
              <a:gdLst/>
              <a:ahLst/>
              <a:cxnLst/>
              <a:rect l="l" t="t" r="r" b="b"/>
              <a:pathLst>
                <a:path w="1846230" h="1918269">
                  <a:moveTo>
                    <a:pt x="57967" y="0"/>
                  </a:moveTo>
                  <a:lnTo>
                    <a:pt x="1788263" y="0"/>
                  </a:lnTo>
                  <a:cubicBezTo>
                    <a:pt x="1820277" y="0"/>
                    <a:pt x="1846230" y="25953"/>
                    <a:pt x="1846230" y="57967"/>
                  </a:cubicBezTo>
                  <a:lnTo>
                    <a:pt x="1846230" y="1860302"/>
                  </a:lnTo>
                  <a:cubicBezTo>
                    <a:pt x="1846230" y="1875676"/>
                    <a:pt x="1840123" y="1890420"/>
                    <a:pt x="1829252" y="1901291"/>
                  </a:cubicBezTo>
                  <a:cubicBezTo>
                    <a:pt x="1818381" y="1912162"/>
                    <a:pt x="1803637" y="1918269"/>
                    <a:pt x="1788263" y="1918269"/>
                  </a:cubicBezTo>
                  <a:lnTo>
                    <a:pt x="57967" y="1918269"/>
                  </a:lnTo>
                  <a:cubicBezTo>
                    <a:pt x="42593" y="1918269"/>
                    <a:pt x="27849" y="1912162"/>
                    <a:pt x="16978" y="1901291"/>
                  </a:cubicBezTo>
                  <a:cubicBezTo>
                    <a:pt x="6107" y="1890420"/>
                    <a:pt x="0" y="1875676"/>
                    <a:pt x="0" y="1860302"/>
                  </a:cubicBezTo>
                  <a:lnTo>
                    <a:pt x="0" y="57967"/>
                  </a:lnTo>
                  <a:cubicBezTo>
                    <a:pt x="0" y="42593"/>
                    <a:pt x="6107" y="27849"/>
                    <a:pt x="16978" y="16978"/>
                  </a:cubicBezTo>
                  <a:cubicBezTo>
                    <a:pt x="27849" y="6107"/>
                    <a:pt x="42593" y="0"/>
                    <a:pt x="57967" y="0"/>
                  </a:cubicBezTo>
                  <a:close/>
                </a:path>
              </a:pathLst>
            </a:custGeom>
            <a:solidFill>
              <a:srgbClr val="CAE4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46230" cy="1956369"/>
            </a:xfrm>
            <a:prstGeom prst="rect">
              <a:avLst/>
            </a:prstGeom>
          </p:spPr>
          <p:txBody>
            <a:bodyPr lIns="49361" tIns="49361" rIns="49361" bIns="4936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691973" y="2888472"/>
            <a:ext cx="1030218" cy="862807"/>
          </a:xfrm>
          <a:custGeom>
            <a:avLst/>
            <a:gdLst/>
            <a:ahLst/>
            <a:cxnLst/>
            <a:rect l="l" t="t" r="r" b="b"/>
            <a:pathLst>
              <a:path w="1030218" h="862807">
                <a:moveTo>
                  <a:pt x="0" y="0"/>
                </a:moveTo>
                <a:lnTo>
                  <a:pt x="1030218" y="0"/>
                </a:lnTo>
                <a:lnTo>
                  <a:pt x="1030218" y="862808"/>
                </a:lnTo>
                <a:lnTo>
                  <a:pt x="0" y="862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26732" y="506319"/>
            <a:ext cx="8821514" cy="930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32"/>
              </a:lnSpc>
              <a:spcBef>
                <a:spcPct val="0"/>
              </a:spcBef>
            </a:pPr>
            <a:r>
              <a:rPr lang="en-US" sz="5380">
                <a:solidFill>
                  <a:srgbClr val="1B5EA4"/>
                </a:solidFill>
                <a:latin typeface="Poetsen"/>
                <a:ea typeface="Poetsen"/>
                <a:cs typeface="Poetsen"/>
                <a:sym typeface="Poetsen"/>
              </a:rPr>
              <a:t>Track Circuit development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25531" y="2639669"/>
            <a:ext cx="6823914" cy="7077171"/>
            <a:chOff x="0" y="0"/>
            <a:chExt cx="9098552" cy="943622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9098552" cy="9436228"/>
              <a:chOff x="0" y="0"/>
              <a:chExt cx="1849624" cy="1918269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849624" cy="1918269"/>
              </a:xfrm>
              <a:custGeom>
                <a:avLst/>
                <a:gdLst/>
                <a:ahLst/>
                <a:cxnLst/>
                <a:rect l="l" t="t" r="r" b="b"/>
                <a:pathLst>
                  <a:path w="1849624" h="1918269">
                    <a:moveTo>
                      <a:pt x="57861" y="0"/>
                    </a:moveTo>
                    <a:lnTo>
                      <a:pt x="1791763" y="0"/>
                    </a:lnTo>
                    <a:cubicBezTo>
                      <a:pt x="1807109" y="0"/>
                      <a:pt x="1821826" y="6096"/>
                      <a:pt x="1832677" y="16947"/>
                    </a:cubicBezTo>
                    <a:cubicBezTo>
                      <a:pt x="1843528" y="27798"/>
                      <a:pt x="1849624" y="42515"/>
                      <a:pt x="1849624" y="57861"/>
                    </a:cubicBezTo>
                    <a:lnTo>
                      <a:pt x="1849624" y="1860408"/>
                    </a:lnTo>
                    <a:cubicBezTo>
                      <a:pt x="1849624" y="1875754"/>
                      <a:pt x="1843528" y="1890471"/>
                      <a:pt x="1832677" y="1901322"/>
                    </a:cubicBezTo>
                    <a:cubicBezTo>
                      <a:pt x="1821826" y="1912173"/>
                      <a:pt x="1807109" y="1918269"/>
                      <a:pt x="1791763" y="1918269"/>
                    </a:cubicBezTo>
                    <a:lnTo>
                      <a:pt x="57861" y="1918269"/>
                    </a:lnTo>
                    <a:cubicBezTo>
                      <a:pt x="42515" y="1918269"/>
                      <a:pt x="27798" y="1912173"/>
                      <a:pt x="16947" y="1901322"/>
                    </a:cubicBezTo>
                    <a:cubicBezTo>
                      <a:pt x="6096" y="1890471"/>
                      <a:pt x="0" y="1875754"/>
                      <a:pt x="0" y="1860408"/>
                    </a:cubicBezTo>
                    <a:lnTo>
                      <a:pt x="0" y="57861"/>
                    </a:lnTo>
                    <a:cubicBezTo>
                      <a:pt x="0" y="42515"/>
                      <a:pt x="6096" y="27798"/>
                      <a:pt x="16947" y="16947"/>
                    </a:cubicBezTo>
                    <a:cubicBezTo>
                      <a:pt x="27798" y="6096"/>
                      <a:pt x="42515" y="0"/>
                      <a:pt x="57861" y="0"/>
                    </a:cubicBezTo>
                    <a:close/>
                  </a:path>
                </a:pathLst>
              </a:custGeom>
              <a:solidFill>
                <a:srgbClr val="CAE4FC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849624" cy="1956369"/>
              </a:xfrm>
              <a:prstGeom prst="rect">
                <a:avLst/>
              </a:prstGeom>
            </p:spPr>
            <p:txBody>
              <a:bodyPr lIns="49361" tIns="49361" rIns="49361" bIns="4936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4016697" y="331738"/>
              <a:ext cx="1065158" cy="1065158"/>
            </a:xfrm>
            <a:custGeom>
              <a:avLst/>
              <a:gdLst/>
              <a:ahLst/>
              <a:cxnLst/>
              <a:rect l="l" t="t" r="r" b="b"/>
              <a:pathLst>
                <a:path w="1065158" h="1065158">
                  <a:moveTo>
                    <a:pt x="0" y="0"/>
                  </a:moveTo>
                  <a:lnTo>
                    <a:pt x="1065158" y="0"/>
                  </a:lnTo>
                  <a:lnTo>
                    <a:pt x="1065158" y="1065158"/>
                  </a:lnTo>
                  <a:lnTo>
                    <a:pt x="0" y="10651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436714" y="1803708"/>
              <a:ext cx="6225124" cy="8218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43"/>
                </a:lnSpc>
                <a:spcBef>
                  <a:spcPct val="0"/>
                </a:spcBef>
              </a:pPr>
              <a:r>
                <a:rPr lang="en-US" sz="3674">
                  <a:solidFill>
                    <a:srgbClr val="395D91"/>
                  </a:solidFill>
                  <a:latin typeface="Poetsen"/>
                  <a:ea typeface="Poetsen"/>
                  <a:cs typeface="Poetsen"/>
                  <a:sym typeface="Poetsen"/>
                </a:rPr>
                <a:t>Real Track Circuits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58829" y="3281291"/>
              <a:ext cx="7778064" cy="52790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53"/>
                </a:lnSpc>
              </a:pPr>
              <a:r>
                <a:rPr lang="en-US" sz="3037">
                  <a:solidFill>
                    <a:srgbClr val="000000"/>
                  </a:solidFill>
                  <a:latin typeface="Poetsen"/>
                  <a:ea typeface="Poetsen"/>
                  <a:cs typeface="Poetsen"/>
                  <a:sym typeface="Poetsen"/>
                </a:rPr>
                <a:t>Used globally, with electrical continuity between rails detected by a train's metal wheels, linked to centralized control systems for automated signaling.</a:t>
              </a:r>
            </a:p>
            <a:p>
              <a:pPr algn="ctr">
                <a:lnSpc>
                  <a:spcPts val="3312"/>
                </a:lnSpc>
                <a:spcBef>
                  <a:spcPct val="0"/>
                </a:spcBef>
              </a:pPr>
              <a:endParaRPr lang="en-US" sz="3037">
                <a:solidFill>
                  <a:srgbClr val="000000"/>
                </a:solidFill>
                <a:latin typeface="Poetsen"/>
                <a:ea typeface="Poetsen"/>
                <a:cs typeface="Poetsen"/>
                <a:sym typeface="Poetsen"/>
              </a:endParaRPr>
            </a:p>
            <a:p>
              <a:pPr algn="ctr">
                <a:lnSpc>
                  <a:spcPts val="2915"/>
                </a:lnSpc>
                <a:spcBef>
                  <a:spcPct val="0"/>
                </a:spcBef>
              </a:pPr>
              <a:endParaRPr lang="en-US" sz="3037">
                <a:solidFill>
                  <a:srgbClr val="000000"/>
                </a:solidFill>
                <a:latin typeface="Poetsen"/>
                <a:ea typeface="Poetsen"/>
                <a:cs typeface="Poetsen"/>
                <a:sym typeface="Poetsen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15032" y="3824240"/>
            <a:ext cx="5556225" cy="1287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3"/>
              </a:lnSpc>
              <a:spcBef>
                <a:spcPct val="0"/>
              </a:spcBef>
            </a:pPr>
            <a:r>
              <a:rPr lang="en-US" sz="3674">
                <a:solidFill>
                  <a:srgbClr val="395D91"/>
                </a:solidFill>
                <a:latin typeface="Poetsen"/>
                <a:ea typeface="Poetsen"/>
                <a:cs typeface="Poetsen"/>
                <a:sym typeface="Poetsen"/>
              </a:rPr>
              <a:t>Circuit Designed by ESP32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15032" y="5207467"/>
            <a:ext cx="6213854" cy="415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2"/>
              </a:lnSpc>
              <a:spcBef>
                <a:spcPct val="0"/>
              </a:spcBef>
            </a:pPr>
            <a:r>
              <a:rPr lang="en-US" sz="3066">
                <a:solidFill>
                  <a:srgbClr val="000000"/>
                </a:solidFill>
                <a:latin typeface="Poetsen"/>
                <a:ea typeface="Poetsen"/>
                <a:cs typeface="Poetsen"/>
                <a:sym typeface="Poetsen"/>
              </a:rPr>
              <a:t>The system uses DC voltage through an ESP32 microcontroller to simulate real-world track circuits. Train detection is achieved by completing the electrical circuit with the train's metal wheels</a:t>
            </a:r>
          </a:p>
          <a:p>
            <a:pPr algn="ctr">
              <a:lnSpc>
                <a:spcPts val="2915"/>
              </a:lnSpc>
              <a:spcBef>
                <a:spcPct val="0"/>
              </a:spcBef>
            </a:pPr>
            <a:endParaRPr lang="en-US" sz="3066">
              <a:solidFill>
                <a:srgbClr val="000000"/>
              </a:solidFill>
              <a:latin typeface="Poetsen"/>
              <a:ea typeface="Poetsen"/>
              <a:cs typeface="Poetsen"/>
              <a:sym typeface="Poetse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5696048" y="0"/>
            <a:ext cx="2014741" cy="11910401"/>
            <a:chOff x="0" y="0"/>
            <a:chExt cx="312136" cy="18452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2136" cy="1845233"/>
            </a:xfrm>
            <a:custGeom>
              <a:avLst/>
              <a:gdLst/>
              <a:ahLst/>
              <a:cxnLst/>
              <a:rect l="l" t="t" r="r" b="b"/>
              <a:pathLst>
                <a:path w="312136" h="1845233">
                  <a:moveTo>
                    <a:pt x="0" y="0"/>
                  </a:moveTo>
                  <a:lnTo>
                    <a:pt x="312136" y="0"/>
                  </a:lnTo>
                  <a:lnTo>
                    <a:pt x="312136" y="1845233"/>
                  </a:lnTo>
                  <a:lnTo>
                    <a:pt x="0" y="1845233"/>
                  </a:lnTo>
                  <a:close/>
                </a:path>
              </a:pathLst>
            </a:custGeom>
            <a:blipFill>
              <a:blip r:embed="rId3"/>
              <a:stretch>
                <a:fillRect l="-44140" r="-4414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-3083235" y="5577006"/>
            <a:ext cx="5816332" cy="5032385"/>
            <a:chOff x="0" y="0"/>
            <a:chExt cx="406400" cy="3516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6400" cy="351624"/>
            </a:xfrm>
            <a:custGeom>
              <a:avLst/>
              <a:gdLst/>
              <a:ahLst/>
              <a:cxnLst/>
              <a:rect l="l" t="t" r="r" b="b"/>
              <a:pathLst>
                <a:path w="406400" h="351624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83235" y="-254880"/>
            <a:ext cx="5816332" cy="9650123"/>
            <a:chOff x="0" y="0"/>
            <a:chExt cx="406400" cy="6742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674275"/>
            </a:xfrm>
            <a:custGeom>
              <a:avLst/>
              <a:gdLst/>
              <a:ahLst/>
              <a:cxnLst/>
              <a:rect l="l" t="t" r="r" b="b"/>
              <a:pathLst>
                <a:path w="406400" h="674275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477835" y="457313"/>
            <a:ext cx="8869958" cy="1034934"/>
            <a:chOff x="0" y="0"/>
            <a:chExt cx="11826610" cy="13799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826610" cy="1379912"/>
            </a:xfrm>
            <a:custGeom>
              <a:avLst/>
              <a:gdLst/>
              <a:ahLst/>
              <a:cxnLst/>
              <a:rect l="l" t="t" r="r" b="b"/>
              <a:pathLst>
                <a:path w="11826610" h="1379912">
                  <a:moveTo>
                    <a:pt x="0" y="0"/>
                  </a:moveTo>
                  <a:lnTo>
                    <a:pt x="11826610" y="0"/>
                  </a:lnTo>
                  <a:lnTo>
                    <a:pt x="11826610" y="1379912"/>
                  </a:lnTo>
                  <a:lnTo>
                    <a:pt x="0" y="137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t="-168429" b="-63484"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477170" y="31120"/>
              <a:ext cx="8872271" cy="975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17"/>
                </a:lnSpc>
                <a:spcBef>
                  <a:spcPct val="0"/>
                </a:spcBef>
              </a:pPr>
              <a:r>
                <a:rPr lang="en-US" sz="4369">
                  <a:solidFill>
                    <a:srgbClr val="1B5EA4"/>
                  </a:solidFill>
                  <a:latin typeface="Poetsen"/>
                  <a:ea typeface="Poetsen"/>
                  <a:cs typeface="Poetsen"/>
                  <a:sym typeface="Poetsen"/>
                </a:rPr>
                <a:t>Signal System Design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73589" y="1600619"/>
            <a:ext cx="13058811" cy="8520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46"/>
              </a:lnSpc>
            </a:pPr>
            <a:r>
              <a:rPr lang="en-US" sz="3033">
                <a:solidFill>
                  <a:srgbClr val="545454"/>
                </a:solidFill>
                <a:latin typeface="Poetsen"/>
                <a:ea typeface="Poetsen"/>
                <a:cs typeface="Poetsen"/>
                <a:sym typeface="Poetsen"/>
              </a:rPr>
              <a:t>Outer Signal:</a:t>
            </a:r>
          </a:p>
          <a:p>
            <a:pPr marL="558622" lvl="1" indent="-279311" algn="just">
              <a:lnSpc>
                <a:spcPts val="3622"/>
              </a:lnSpc>
              <a:buFont typeface="Arial"/>
              <a:buChar char="•"/>
            </a:pPr>
            <a:r>
              <a:rPr lang="en-US" sz="2587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Composed of four lights arranged from top to bottom: Red, Yellow, Green, Yellow. </a:t>
            </a:r>
          </a:p>
          <a:p>
            <a:pPr marL="558622" lvl="1" indent="-279311" algn="just">
              <a:lnSpc>
                <a:spcPts val="3622"/>
              </a:lnSpc>
              <a:buFont typeface="Arial"/>
              <a:buChar char="•"/>
            </a:pPr>
            <a:r>
              <a:rPr lang="en-US" sz="2587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Indicates whether a train can safely approach the station.</a:t>
            </a:r>
          </a:p>
          <a:p>
            <a:pPr algn="just">
              <a:lnSpc>
                <a:spcPts val="3622"/>
              </a:lnSpc>
            </a:pPr>
            <a:endParaRPr lang="en-US" sz="2587">
              <a:solidFill>
                <a:srgbClr val="545454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just">
              <a:lnSpc>
                <a:spcPts val="4246"/>
              </a:lnSpc>
            </a:pPr>
            <a:r>
              <a:rPr lang="en-US" sz="3033">
                <a:solidFill>
                  <a:srgbClr val="545454"/>
                </a:solidFill>
                <a:latin typeface="Poetsen"/>
                <a:ea typeface="Poetsen"/>
                <a:cs typeface="Poetsen"/>
                <a:sym typeface="Poetsen"/>
              </a:rPr>
              <a:t>Home Signal:</a:t>
            </a:r>
          </a:p>
          <a:p>
            <a:pPr marL="558622" lvl="1" indent="-279311" algn="just">
              <a:lnSpc>
                <a:spcPts val="3622"/>
              </a:lnSpc>
              <a:buFont typeface="Arial"/>
              <a:buChar char="•"/>
            </a:pPr>
            <a:r>
              <a:rPr lang="en-US" sz="2587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Consists of three lights in the order of Red, Yellow, Green (top to bottom). </a:t>
            </a:r>
          </a:p>
          <a:p>
            <a:pPr marL="558622" lvl="1" indent="-279311" algn="just">
              <a:lnSpc>
                <a:spcPts val="3622"/>
              </a:lnSpc>
              <a:buFont typeface="Arial"/>
              <a:buChar char="•"/>
            </a:pPr>
            <a:r>
              <a:rPr lang="en-US" sz="2587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Indicates whether a train can enter the platform or must wait.</a:t>
            </a:r>
          </a:p>
          <a:p>
            <a:pPr algn="just">
              <a:lnSpc>
                <a:spcPts val="3622"/>
              </a:lnSpc>
            </a:pPr>
            <a:endParaRPr lang="en-US" sz="2587">
              <a:solidFill>
                <a:srgbClr val="545454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just">
              <a:lnSpc>
                <a:spcPts val="4246"/>
              </a:lnSpc>
            </a:pPr>
            <a:r>
              <a:rPr lang="en-US" sz="3033">
                <a:solidFill>
                  <a:srgbClr val="545454"/>
                </a:solidFill>
                <a:latin typeface="Poetsen"/>
                <a:ea typeface="Poetsen"/>
                <a:cs typeface="Poetsen"/>
                <a:sym typeface="Poetsen"/>
              </a:rPr>
              <a:t>Starter Signal:</a:t>
            </a:r>
          </a:p>
          <a:p>
            <a:pPr marL="558622" lvl="1" indent="-279311" algn="just">
              <a:lnSpc>
                <a:spcPts val="3622"/>
              </a:lnSpc>
              <a:buFont typeface="Arial"/>
              <a:buChar char="•"/>
            </a:pPr>
            <a:r>
              <a:rPr lang="en-US" sz="2587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Has three lights in the order of Red, Yellow, Green (top to bottom). </a:t>
            </a:r>
          </a:p>
          <a:p>
            <a:pPr marL="558622" lvl="1" indent="-279311" algn="just">
              <a:lnSpc>
                <a:spcPts val="3622"/>
              </a:lnSpc>
              <a:buFont typeface="Arial"/>
              <a:buChar char="•"/>
            </a:pPr>
            <a:r>
              <a:rPr lang="en-US" sz="2587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Shows whether a train can proceed onto another section of track or must wait for clearance..</a:t>
            </a:r>
          </a:p>
          <a:p>
            <a:pPr algn="just">
              <a:lnSpc>
                <a:spcPts val="3622"/>
              </a:lnSpc>
            </a:pPr>
            <a:endParaRPr lang="en-US" sz="2587">
              <a:solidFill>
                <a:srgbClr val="545454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just">
              <a:lnSpc>
                <a:spcPts val="4246"/>
              </a:lnSpc>
            </a:pPr>
            <a:r>
              <a:rPr lang="en-US" sz="3033">
                <a:solidFill>
                  <a:srgbClr val="545454"/>
                </a:solidFill>
                <a:latin typeface="Poetsen"/>
                <a:ea typeface="Poetsen"/>
                <a:cs typeface="Poetsen"/>
                <a:sym typeface="Poetsen"/>
              </a:rPr>
              <a:t>Advanced Starter Signal:</a:t>
            </a:r>
          </a:p>
          <a:p>
            <a:pPr marL="558622" lvl="1" indent="-279311" algn="just">
              <a:lnSpc>
                <a:spcPts val="3622"/>
              </a:lnSpc>
              <a:buFont typeface="Arial"/>
              <a:buChar char="•"/>
            </a:pPr>
            <a:r>
              <a:rPr lang="en-US" sz="2587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Contains two lights: Red and Green from top to bottom </a:t>
            </a:r>
          </a:p>
          <a:p>
            <a:pPr marL="558622" lvl="1" indent="-279311" algn="just">
              <a:lnSpc>
                <a:spcPts val="3622"/>
              </a:lnSpc>
              <a:buFont typeface="Arial"/>
              <a:buChar char="•"/>
            </a:pPr>
            <a:r>
              <a:rPr lang="en-US" sz="2587">
                <a:solidFill>
                  <a:srgbClr val="545454"/>
                </a:solidFill>
                <a:latin typeface="Helios"/>
                <a:ea typeface="Helios"/>
                <a:cs typeface="Helios"/>
                <a:sym typeface="Helios"/>
              </a:rPr>
              <a:t>It indicates whether a train can use the block to proceed towards the next station.</a:t>
            </a:r>
          </a:p>
          <a:p>
            <a:pPr algn="just">
              <a:lnSpc>
                <a:spcPts val="3622"/>
              </a:lnSpc>
            </a:pPr>
            <a:endParaRPr lang="en-US" sz="2587">
              <a:solidFill>
                <a:srgbClr val="545454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just">
              <a:lnSpc>
                <a:spcPts val="3622"/>
              </a:lnSpc>
            </a:pPr>
            <a:endParaRPr lang="en-US" sz="2587">
              <a:solidFill>
                <a:srgbClr val="545454"/>
              </a:solidFill>
              <a:latin typeface="Helios"/>
              <a:ea typeface="Helios"/>
              <a:cs typeface="Helios"/>
              <a:sym typeface="Helio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083235" y="5577006"/>
            <a:ext cx="5816332" cy="5032385"/>
            <a:chOff x="0" y="0"/>
            <a:chExt cx="406400" cy="35162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351624"/>
            </a:xfrm>
            <a:custGeom>
              <a:avLst/>
              <a:gdLst/>
              <a:ahLst/>
              <a:cxnLst/>
              <a:rect l="l" t="t" r="r" b="b"/>
              <a:pathLst>
                <a:path w="406400" h="351624">
                  <a:moveTo>
                    <a:pt x="203200" y="0"/>
                  </a:moveTo>
                  <a:lnTo>
                    <a:pt x="0" y="0"/>
                  </a:lnTo>
                  <a:lnTo>
                    <a:pt x="203200" y="351624"/>
                  </a:lnTo>
                  <a:lnTo>
                    <a:pt x="406400" y="35162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A162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01600" y="-38100"/>
              <a:ext cx="203200" cy="389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083235" y="-254880"/>
            <a:ext cx="5816332" cy="9650123"/>
            <a:chOff x="0" y="0"/>
            <a:chExt cx="406400" cy="6742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6400" cy="674275"/>
            </a:xfrm>
            <a:custGeom>
              <a:avLst/>
              <a:gdLst/>
              <a:ahLst/>
              <a:cxnLst/>
              <a:rect l="l" t="t" r="r" b="b"/>
              <a:pathLst>
                <a:path w="406400" h="674275">
                  <a:moveTo>
                    <a:pt x="203200" y="0"/>
                  </a:moveTo>
                  <a:lnTo>
                    <a:pt x="406400" y="0"/>
                  </a:lnTo>
                  <a:lnTo>
                    <a:pt x="203200" y="674275"/>
                  </a:lnTo>
                  <a:lnTo>
                    <a:pt x="0" y="67427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395D9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203200" cy="712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733098" y="488167"/>
            <a:ext cx="9265340" cy="1081066"/>
            <a:chOff x="0" y="0"/>
            <a:chExt cx="12353787" cy="14414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353787" cy="1441422"/>
            </a:xfrm>
            <a:custGeom>
              <a:avLst/>
              <a:gdLst/>
              <a:ahLst/>
              <a:cxnLst/>
              <a:rect l="l" t="t" r="r" b="b"/>
              <a:pathLst>
                <a:path w="12353787" h="1441422">
                  <a:moveTo>
                    <a:pt x="0" y="0"/>
                  </a:moveTo>
                  <a:lnTo>
                    <a:pt x="12353787" y="0"/>
                  </a:lnTo>
                  <a:lnTo>
                    <a:pt x="12353787" y="1441422"/>
                  </a:lnTo>
                  <a:lnTo>
                    <a:pt x="0" y="14414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168429" b="-63484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543015" y="46278"/>
              <a:ext cx="9267756" cy="1005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89"/>
                </a:lnSpc>
                <a:spcBef>
                  <a:spcPct val="0"/>
                </a:spcBef>
              </a:pPr>
              <a:r>
                <a:rPr lang="en-US" sz="4564">
                  <a:solidFill>
                    <a:srgbClr val="1B5EA4"/>
                  </a:solidFill>
                  <a:latin typeface="Poetsen"/>
                  <a:ea typeface="Poetsen"/>
                  <a:cs typeface="Poetsen"/>
                  <a:sym typeface="Poetsen"/>
                </a:rPr>
                <a:t>Demo Video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259027" y="2746785"/>
            <a:ext cx="10482236" cy="705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16"/>
              </a:lnSpc>
            </a:pPr>
            <a:endParaRPr/>
          </a:p>
        </p:txBody>
      </p:sp>
      <p:pic>
        <p:nvPicPr>
          <p:cNvPr id="13" name="Video">
            <a:hlinkClick r:id="" action="ppaction://media"/>
            <a:extLst>
              <a:ext uri="{FF2B5EF4-FFF2-40B4-BE49-F238E27FC236}">
                <a16:creationId xmlns:a16="http://schemas.microsoft.com/office/drawing/2014/main" id="{70943783-BF46-E42D-1D06-05AD018E64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23476" y="1974342"/>
            <a:ext cx="11491155" cy="72053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5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4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5458" t="-10423" r="-54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2798" y="554194"/>
            <a:ext cx="11928609" cy="853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7"/>
              </a:lnSpc>
              <a:spcBef>
                <a:spcPct val="0"/>
              </a:spcBef>
            </a:pPr>
            <a:r>
              <a:rPr lang="en-US" sz="5012">
                <a:solidFill>
                  <a:srgbClr val="0F4984"/>
                </a:solidFill>
                <a:latin typeface="Poetsen"/>
                <a:ea typeface="Poetsen"/>
                <a:cs typeface="Poetsen"/>
                <a:sym typeface="Poetsen"/>
              </a:rPr>
              <a:t>Real-World Application for Bangladesh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4101" y="1988320"/>
            <a:ext cx="16199798" cy="6841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256">
                <a:solidFill>
                  <a:srgbClr val="211C1D"/>
                </a:solidFill>
                <a:latin typeface="Poetsen"/>
                <a:ea typeface="Poetsen"/>
                <a:cs typeface="Poetsen"/>
                <a:sym typeface="Poetsen"/>
              </a:rPr>
              <a:t>Real-World Applications:</a:t>
            </a:r>
          </a:p>
          <a:p>
            <a:pPr marL="703185" lvl="1" indent="-351593" algn="l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211C1D"/>
                </a:solidFill>
                <a:latin typeface="Helios"/>
                <a:ea typeface="Helios"/>
                <a:cs typeface="Helios"/>
                <a:sym typeface="Helios"/>
              </a:rPr>
              <a:t>real-time monitoring, signal control, and track switching at local railway stations across Bangladesh. </a:t>
            </a:r>
          </a:p>
          <a:p>
            <a:pPr marL="703185" lvl="1" indent="-351593" algn="l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211C1D"/>
                </a:solidFill>
                <a:latin typeface="Helios"/>
                <a:ea typeface="Helios"/>
                <a:cs typeface="Helios"/>
                <a:sym typeface="Helios"/>
              </a:rPr>
              <a:t>enhance operational safety and efficiency.</a:t>
            </a:r>
          </a:p>
          <a:p>
            <a:pPr algn="l">
              <a:lnSpc>
                <a:spcPts val="4559"/>
              </a:lnSpc>
              <a:spcBef>
                <a:spcPct val="0"/>
              </a:spcBef>
            </a:pPr>
            <a:endParaRPr lang="en-US" sz="3256">
              <a:solidFill>
                <a:srgbClr val="211C1D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256">
                <a:solidFill>
                  <a:srgbClr val="211C1D"/>
                </a:solidFill>
                <a:latin typeface="Poetsen"/>
                <a:ea typeface="Poetsen"/>
                <a:cs typeface="Poetsen"/>
                <a:sym typeface="Poetsen"/>
              </a:rPr>
              <a:t>Cost-Effective Local Software Solution:</a:t>
            </a:r>
          </a:p>
          <a:p>
            <a:pPr marL="703185" lvl="1" indent="-351593" algn="l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211C1D"/>
                </a:solidFill>
                <a:latin typeface="Helios"/>
                <a:ea typeface="Helios"/>
                <a:cs typeface="Helios"/>
                <a:sym typeface="Helios"/>
              </a:rPr>
              <a:t>create a scalable, locally-developed software solution to reduce reliance on costly foreign software. </a:t>
            </a:r>
          </a:p>
          <a:p>
            <a:pPr marL="703185" lvl="1" indent="-351593" algn="l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211C1D"/>
                </a:solidFill>
                <a:latin typeface="Helios"/>
                <a:ea typeface="Helios"/>
                <a:cs typeface="Helios"/>
                <a:sym typeface="Helios"/>
              </a:rPr>
              <a:t>provide Bangladesh Railway with a sustainable and affordable alternative.</a:t>
            </a:r>
          </a:p>
          <a:p>
            <a:pPr algn="l">
              <a:lnSpc>
                <a:spcPts val="4559"/>
              </a:lnSpc>
            </a:pPr>
            <a:endParaRPr lang="en-US" sz="3256">
              <a:solidFill>
                <a:srgbClr val="211C1D"/>
              </a:solidFill>
              <a:latin typeface="Helios"/>
              <a:ea typeface="Helios"/>
              <a:cs typeface="Helios"/>
              <a:sym typeface="Helios"/>
            </a:endParaRPr>
          </a:p>
          <a:p>
            <a:pPr algn="l">
              <a:lnSpc>
                <a:spcPts val="4559"/>
              </a:lnSpc>
              <a:spcBef>
                <a:spcPct val="0"/>
              </a:spcBef>
            </a:pPr>
            <a:r>
              <a:rPr lang="en-US" sz="3256">
                <a:solidFill>
                  <a:srgbClr val="211C1D"/>
                </a:solidFill>
                <a:latin typeface="Poetsen"/>
                <a:ea typeface="Poetsen"/>
                <a:cs typeface="Poetsen"/>
                <a:sym typeface="Poetsen"/>
              </a:rPr>
              <a:t>Societal Impact:</a:t>
            </a:r>
          </a:p>
          <a:p>
            <a:pPr marL="703185" lvl="1" indent="-351593" algn="l">
              <a:lnSpc>
                <a:spcPts val="4559"/>
              </a:lnSpc>
              <a:buFont typeface="Arial"/>
              <a:buChar char="•"/>
            </a:pPr>
            <a:r>
              <a:rPr lang="en-US" sz="3256">
                <a:solidFill>
                  <a:srgbClr val="211C1D"/>
                </a:solidFill>
                <a:latin typeface="Helios"/>
                <a:ea typeface="Helios"/>
                <a:cs typeface="Helios"/>
                <a:sym typeface="Helios"/>
              </a:rPr>
              <a:t>improve safety, reduce accidents, and enhance the efficiency of the railway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538</Words>
  <Application>Microsoft Office PowerPoint</Application>
  <PresentationFormat>Custom</PresentationFormat>
  <Paragraphs>83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Breul Grotesk</vt:lpstr>
      <vt:lpstr>TAN Nimbus</vt:lpstr>
      <vt:lpstr>Poetsen</vt:lpstr>
      <vt:lpstr>Calibri</vt:lpstr>
      <vt:lpstr>Helios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</dc:title>
  <cp:lastModifiedBy>rahintazwar@gmail.com</cp:lastModifiedBy>
  <cp:revision>3</cp:revision>
  <dcterms:created xsi:type="dcterms:W3CDTF">2006-08-16T00:00:00Z</dcterms:created>
  <dcterms:modified xsi:type="dcterms:W3CDTF">2025-09-19T05:49:18Z</dcterms:modified>
  <dc:identifier>DAGl1h8wvTA</dc:identifier>
</cp:coreProperties>
</file>